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7" r:id="rId5"/>
    <p:sldMasterId id="2147483810" r:id="rId6"/>
  </p:sldMasterIdLst>
  <p:notesMasterIdLst>
    <p:notesMasterId r:id="rId37"/>
  </p:notesMasterIdLst>
  <p:sldIdLst>
    <p:sldId id="278" r:id="rId7"/>
    <p:sldId id="279" r:id="rId8"/>
    <p:sldId id="294" r:id="rId9"/>
    <p:sldId id="3892" r:id="rId10"/>
    <p:sldId id="3837" r:id="rId11"/>
    <p:sldId id="263" r:id="rId12"/>
    <p:sldId id="3894" r:id="rId13"/>
    <p:sldId id="3895" r:id="rId14"/>
    <p:sldId id="3896" r:id="rId15"/>
    <p:sldId id="3897" r:id="rId16"/>
    <p:sldId id="264" r:id="rId17"/>
    <p:sldId id="265" r:id="rId18"/>
    <p:sldId id="266" r:id="rId19"/>
    <p:sldId id="3907" r:id="rId20"/>
    <p:sldId id="269" r:id="rId21"/>
    <p:sldId id="3903" r:id="rId22"/>
    <p:sldId id="271" r:id="rId23"/>
    <p:sldId id="3908" r:id="rId24"/>
    <p:sldId id="3884" r:id="rId25"/>
    <p:sldId id="3847" r:id="rId26"/>
    <p:sldId id="273" r:id="rId27"/>
    <p:sldId id="3899" r:id="rId28"/>
    <p:sldId id="3909" r:id="rId29"/>
    <p:sldId id="3910" r:id="rId30"/>
    <p:sldId id="3890" r:id="rId31"/>
    <p:sldId id="3901" r:id="rId32"/>
    <p:sldId id="281" r:id="rId33"/>
    <p:sldId id="3865" r:id="rId34"/>
    <p:sldId id="291" r:id="rId35"/>
    <p:sldId id="3834" r:id="rId36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202C8F"/>
    <a:srgbClr val="FDFBF6"/>
    <a:srgbClr val="AAC4E9"/>
    <a:srgbClr val="F5CDCE"/>
    <a:srgbClr val="DF8C8C"/>
    <a:srgbClr val="D4D593"/>
    <a:srgbClr val="E6F0FE"/>
    <a:srgbClr val="CDBE8A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74FC7C-4983-42B7-83E1-A7DD26AD5391}" v="12" dt="2025-10-06T13:41:03.856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wrence, Reginald" userId="46b2b0f4-eec7-426c-9d2d-1dd4c3664997" providerId="ADAL" clId="{14ABE4EA-2169-470F-9261-FA8CD6B49503}"/>
    <pc:docChg chg="undo redo custSel addSld delSld modSld sldOrd">
      <pc:chgData name="Lawrence, Reginald" userId="46b2b0f4-eec7-426c-9d2d-1dd4c3664997" providerId="ADAL" clId="{14ABE4EA-2169-470F-9261-FA8CD6B49503}" dt="2025-10-06T13:56:24.137" v="339" actId="255"/>
      <pc:docMkLst>
        <pc:docMk/>
      </pc:docMkLst>
      <pc:sldChg chg="del">
        <pc:chgData name="Lawrence, Reginald" userId="46b2b0f4-eec7-426c-9d2d-1dd4c3664997" providerId="ADAL" clId="{14ABE4EA-2169-470F-9261-FA8CD6B49503}" dt="2025-10-06T11:07:50.421" v="0" actId="47"/>
        <pc:sldMkLst>
          <pc:docMk/>
          <pc:sldMk cId="0" sldId="261"/>
        </pc:sldMkLst>
      </pc:sldChg>
      <pc:sldChg chg="del">
        <pc:chgData name="Lawrence, Reginald" userId="46b2b0f4-eec7-426c-9d2d-1dd4c3664997" providerId="ADAL" clId="{14ABE4EA-2169-470F-9261-FA8CD6B49503}" dt="2025-10-06T12:57:06.997" v="16" actId="47"/>
        <pc:sldMkLst>
          <pc:docMk/>
          <pc:sldMk cId="0" sldId="272"/>
        </pc:sldMkLst>
      </pc:sldChg>
      <pc:sldChg chg="addSp modSp mod">
        <pc:chgData name="Lawrence, Reginald" userId="46b2b0f4-eec7-426c-9d2d-1dd4c3664997" providerId="ADAL" clId="{14ABE4EA-2169-470F-9261-FA8CD6B49503}" dt="2025-10-06T12:51:20.185" v="12" actId="14100"/>
        <pc:sldMkLst>
          <pc:docMk/>
          <pc:sldMk cId="2131568492" sldId="278"/>
        </pc:sldMkLst>
        <pc:picChg chg="add mod">
          <ac:chgData name="Lawrence, Reginald" userId="46b2b0f4-eec7-426c-9d2d-1dd4c3664997" providerId="ADAL" clId="{14ABE4EA-2169-470F-9261-FA8CD6B49503}" dt="2025-10-06T12:51:20.185" v="12" actId="14100"/>
          <ac:picMkLst>
            <pc:docMk/>
            <pc:sldMk cId="2131568492" sldId="278"/>
            <ac:picMk id="3" creationId="{F6E4853C-E373-F45A-63EF-3FCEF117C043}"/>
          </ac:picMkLst>
        </pc:picChg>
      </pc:sldChg>
      <pc:sldChg chg="addSp modSp mod">
        <pc:chgData name="Lawrence, Reginald" userId="46b2b0f4-eec7-426c-9d2d-1dd4c3664997" providerId="ADAL" clId="{14ABE4EA-2169-470F-9261-FA8CD6B49503}" dt="2025-10-06T13:37:02.991" v="289" actId="1076"/>
        <pc:sldMkLst>
          <pc:docMk/>
          <pc:sldMk cId="2952923800" sldId="281"/>
        </pc:sldMkLst>
        <pc:spChg chg="mod">
          <ac:chgData name="Lawrence, Reginald" userId="46b2b0f4-eec7-426c-9d2d-1dd4c3664997" providerId="ADAL" clId="{14ABE4EA-2169-470F-9261-FA8CD6B49503}" dt="2025-10-06T13:29:45.534" v="127" actId="1076"/>
          <ac:spMkLst>
            <pc:docMk/>
            <pc:sldMk cId="2952923800" sldId="281"/>
            <ac:spMk id="2" creationId="{D53B219B-7E3A-7E84-6386-37313F0CFB09}"/>
          </ac:spMkLst>
        </pc:spChg>
        <pc:spChg chg="add mod">
          <ac:chgData name="Lawrence, Reginald" userId="46b2b0f4-eec7-426c-9d2d-1dd4c3664997" providerId="ADAL" clId="{14ABE4EA-2169-470F-9261-FA8CD6B49503}" dt="2025-10-06T13:37:02.991" v="289" actId="1076"/>
          <ac:spMkLst>
            <pc:docMk/>
            <pc:sldMk cId="2952923800" sldId="281"/>
            <ac:spMk id="4" creationId="{A895501D-7CAB-BB4E-B5D4-FE99D71421CA}"/>
          </ac:spMkLst>
        </pc:spChg>
      </pc:sldChg>
      <pc:sldChg chg="delSp mod">
        <pc:chgData name="Lawrence, Reginald" userId="46b2b0f4-eec7-426c-9d2d-1dd4c3664997" providerId="ADAL" clId="{14ABE4EA-2169-470F-9261-FA8CD6B49503}" dt="2025-10-06T13:37:46.900" v="291" actId="478"/>
        <pc:sldMkLst>
          <pc:docMk/>
          <pc:sldMk cId="3836124993" sldId="291"/>
        </pc:sldMkLst>
        <pc:spChg chg="del">
          <ac:chgData name="Lawrence, Reginald" userId="46b2b0f4-eec7-426c-9d2d-1dd4c3664997" providerId="ADAL" clId="{14ABE4EA-2169-470F-9261-FA8CD6B49503}" dt="2025-10-06T13:37:46.900" v="291" actId="478"/>
          <ac:spMkLst>
            <pc:docMk/>
            <pc:sldMk cId="3836124993" sldId="291"/>
            <ac:spMk id="15" creationId="{E1D27F30-C413-DBBD-4371-0BF0B3B72BE4}"/>
          </ac:spMkLst>
        </pc:spChg>
      </pc:sldChg>
      <pc:sldChg chg="del">
        <pc:chgData name="Lawrence, Reginald" userId="46b2b0f4-eec7-426c-9d2d-1dd4c3664997" providerId="ADAL" clId="{14ABE4EA-2169-470F-9261-FA8CD6B49503}" dt="2025-10-06T13:26:12.486" v="123" actId="47"/>
        <pc:sldMkLst>
          <pc:docMk/>
          <pc:sldMk cId="3111325820" sldId="292"/>
        </pc:sldMkLst>
      </pc:sldChg>
      <pc:sldChg chg="del">
        <pc:chgData name="Lawrence, Reginald" userId="46b2b0f4-eec7-426c-9d2d-1dd4c3664997" providerId="ADAL" clId="{14ABE4EA-2169-470F-9261-FA8CD6B49503}" dt="2025-10-06T13:26:07.116" v="122" actId="47"/>
        <pc:sldMkLst>
          <pc:docMk/>
          <pc:sldMk cId="2396832659" sldId="297"/>
        </pc:sldMkLst>
      </pc:sldChg>
      <pc:sldChg chg="del">
        <pc:chgData name="Lawrence, Reginald" userId="46b2b0f4-eec7-426c-9d2d-1dd4c3664997" providerId="ADAL" clId="{14ABE4EA-2169-470F-9261-FA8CD6B49503}" dt="2025-10-06T13:23:15.507" v="116" actId="47"/>
        <pc:sldMkLst>
          <pc:docMk/>
          <pc:sldMk cId="1026132043" sldId="3829"/>
        </pc:sldMkLst>
      </pc:sldChg>
      <pc:sldChg chg="modSp mod ord">
        <pc:chgData name="Lawrence, Reginald" userId="46b2b0f4-eec7-426c-9d2d-1dd4c3664997" providerId="ADAL" clId="{14ABE4EA-2169-470F-9261-FA8CD6B49503}" dt="2025-10-06T13:56:24.137" v="339" actId="255"/>
        <pc:sldMkLst>
          <pc:docMk/>
          <pc:sldMk cId="49955370" sldId="3865"/>
        </pc:sldMkLst>
        <pc:spChg chg="mod">
          <ac:chgData name="Lawrence, Reginald" userId="46b2b0f4-eec7-426c-9d2d-1dd4c3664997" providerId="ADAL" clId="{14ABE4EA-2169-470F-9261-FA8CD6B49503}" dt="2025-10-06T13:56:24.137" v="339" actId="255"/>
          <ac:spMkLst>
            <pc:docMk/>
            <pc:sldMk cId="49955370" sldId="3865"/>
            <ac:spMk id="5" creationId="{31679C65-F903-6297-8864-BC276CA0A426}"/>
          </ac:spMkLst>
        </pc:spChg>
      </pc:sldChg>
      <pc:sldChg chg="del">
        <pc:chgData name="Lawrence, Reginald" userId="46b2b0f4-eec7-426c-9d2d-1dd4c3664997" providerId="ADAL" clId="{14ABE4EA-2169-470F-9261-FA8CD6B49503}" dt="2025-10-06T13:37:12.025" v="290" actId="47"/>
        <pc:sldMkLst>
          <pc:docMk/>
          <pc:sldMk cId="1858700841" sldId="3867"/>
        </pc:sldMkLst>
      </pc:sldChg>
      <pc:sldChg chg="add">
        <pc:chgData name="Lawrence, Reginald" userId="46b2b0f4-eec7-426c-9d2d-1dd4c3664997" providerId="ADAL" clId="{14ABE4EA-2169-470F-9261-FA8CD6B49503}" dt="2025-10-06T13:09:23.031" v="17"/>
        <pc:sldMkLst>
          <pc:docMk/>
          <pc:sldMk cId="0" sldId="3884"/>
        </pc:sldMkLst>
      </pc:sldChg>
      <pc:sldChg chg="modSp add mod">
        <pc:chgData name="Lawrence, Reginald" userId="46b2b0f4-eec7-426c-9d2d-1dd4c3664997" providerId="ADAL" clId="{14ABE4EA-2169-470F-9261-FA8CD6B49503}" dt="2025-10-06T13:25:42.636" v="121" actId="1076"/>
        <pc:sldMkLst>
          <pc:docMk/>
          <pc:sldMk cId="2279320229" sldId="3890"/>
        </pc:sldMkLst>
        <pc:spChg chg="mod">
          <ac:chgData name="Lawrence, Reginald" userId="46b2b0f4-eec7-426c-9d2d-1dd4c3664997" providerId="ADAL" clId="{14ABE4EA-2169-470F-9261-FA8CD6B49503}" dt="2025-10-06T13:25:42.636" v="121" actId="1076"/>
          <ac:spMkLst>
            <pc:docMk/>
            <pc:sldMk cId="2279320229" sldId="3890"/>
            <ac:spMk id="2" creationId="{CC0C8B02-3910-1291-098C-2B2D7DFD639C}"/>
          </ac:spMkLst>
        </pc:spChg>
        <pc:spChg chg="mod">
          <ac:chgData name="Lawrence, Reginald" userId="46b2b0f4-eec7-426c-9d2d-1dd4c3664997" providerId="ADAL" clId="{14ABE4EA-2169-470F-9261-FA8CD6B49503}" dt="2025-10-06T13:25:33.918" v="120" actId="1076"/>
          <ac:spMkLst>
            <pc:docMk/>
            <pc:sldMk cId="2279320229" sldId="3890"/>
            <ac:spMk id="5" creationId="{3B6A01D7-8FA4-5D34-9FD8-B467520D4E76}"/>
          </ac:spMkLst>
        </pc:spChg>
        <pc:spChg chg="mod">
          <ac:chgData name="Lawrence, Reginald" userId="46b2b0f4-eec7-426c-9d2d-1dd4c3664997" providerId="ADAL" clId="{14ABE4EA-2169-470F-9261-FA8CD6B49503}" dt="2025-10-06T13:25:25.620" v="119" actId="1076"/>
          <ac:spMkLst>
            <pc:docMk/>
            <pc:sldMk cId="2279320229" sldId="3890"/>
            <ac:spMk id="11" creationId="{87646DF0-9620-C560-EE73-D65B5F1F5E2A}"/>
          </ac:spMkLst>
        </pc:spChg>
      </pc:sldChg>
      <pc:sldChg chg="addSp delSp modSp mod">
        <pc:chgData name="Lawrence, Reginald" userId="46b2b0f4-eec7-426c-9d2d-1dd4c3664997" providerId="ADAL" clId="{14ABE4EA-2169-470F-9261-FA8CD6B49503}" dt="2025-10-06T13:20:05.711" v="108" actId="13926"/>
        <pc:sldMkLst>
          <pc:docMk/>
          <pc:sldMk cId="3285773998" sldId="3899"/>
        </pc:sldMkLst>
        <pc:spChg chg="del">
          <ac:chgData name="Lawrence, Reginald" userId="46b2b0f4-eec7-426c-9d2d-1dd4c3664997" providerId="ADAL" clId="{14ABE4EA-2169-470F-9261-FA8CD6B49503}" dt="2025-10-06T13:11:45.210" v="21" actId="478"/>
          <ac:spMkLst>
            <pc:docMk/>
            <pc:sldMk cId="3285773998" sldId="3899"/>
            <ac:spMk id="3" creationId="{419FCA95-069F-C797-2498-FE339010A114}"/>
          </ac:spMkLst>
        </pc:spChg>
        <pc:spChg chg="add del mod">
          <ac:chgData name="Lawrence, Reginald" userId="46b2b0f4-eec7-426c-9d2d-1dd4c3664997" providerId="ADAL" clId="{14ABE4EA-2169-470F-9261-FA8CD6B49503}" dt="2025-10-06T13:13:52.289" v="47" actId="47"/>
          <ac:spMkLst>
            <pc:docMk/>
            <pc:sldMk cId="3285773998" sldId="3899"/>
            <ac:spMk id="4" creationId="{A1D5C0A1-CAD3-2483-8D43-23BA2BCD171F}"/>
          </ac:spMkLst>
        </pc:spChg>
        <pc:spChg chg="mod">
          <ac:chgData name="Lawrence, Reginald" userId="46b2b0f4-eec7-426c-9d2d-1dd4c3664997" providerId="ADAL" clId="{14ABE4EA-2169-470F-9261-FA8CD6B49503}" dt="2025-10-06T13:13:39.732" v="42" actId="20577"/>
          <ac:spMkLst>
            <pc:docMk/>
            <pc:sldMk cId="3285773998" sldId="3899"/>
            <ac:spMk id="5" creationId="{DF9548D8-0BD5-0FFF-81CB-2C45BD9CFA93}"/>
          </ac:spMkLst>
        </pc:spChg>
        <pc:spChg chg="mod">
          <ac:chgData name="Lawrence, Reginald" userId="46b2b0f4-eec7-426c-9d2d-1dd4c3664997" providerId="ADAL" clId="{14ABE4EA-2169-470F-9261-FA8CD6B49503}" dt="2025-10-06T13:17:21.665" v="87" actId="255"/>
          <ac:spMkLst>
            <pc:docMk/>
            <pc:sldMk cId="3285773998" sldId="3899"/>
            <ac:spMk id="873" creationId="{7B156683-A0D6-03E1-F08A-1D70509E10BC}"/>
          </ac:spMkLst>
        </pc:spChg>
        <pc:spChg chg="mod">
          <ac:chgData name="Lawrence, Reginald" userId="46b2b0f4-eec7-426c-9d2d-1dd4c3664997" providerId="ADAL" clId="{14ABE4EA-2169-470F-9261-FA8CD6B49503}" dt="2025-10-06T13:18:11.045" v="105" actId="255"/>
          <ac:spMkLst>
            <pc:docMk/>
            <pc:sldMk cId="3285773998" sldId="3899"/>
            <ac:spMk id="875" creationId="{DAB28AA3-00F3-8DE1-324C-15226A09F172}"/>
          </ac:spMkLst>
        </pc:spChg>
        <pc:spChg chg="mod">
          <ac:chgData name="Lawrence, Reginald" userId="46b2b0f4-eec7-426c-9d2d-1dd4c3664997" providerId="ADAL" clId="{14ABE4EA-2169-470F-9261-FA8CD6B49503}" dt="2025-10-06T13:20:05.711" v="108" actId="13926"/>
          <ac:spMkLst>
            <pc:docMk/>
            <pc:sldMk cId="3285773998" sldId="3899"/>
            <ac:spMk id="877" creationId="{3B3CFF89-6442-068A-1601-2AF61C5A5DB5}"/>
          </ac:spMkLst>
        </pc:spChg>
        <pc:spChg chg="mod">
          <ac:chgData name="Lawrence, Reginald" userId="46b2b0f4-eec7-426c-9d2d-1dd4c3664997" providerId="ADAL" clId="{14ABE4EA-2169-470F-9261-FA8CD6B49503}" dt="2025-10-06T13:14:44.556" v="52" actId="20577"/>
          <ac:spMkLst>
            <pc:docMk/>
            <pc:sldMk cId="3285773998" sldId="3899"/>
            <ac:spMk id="878" creationId="{1F5977C4-55CD-535E-98E3-D9AAF6B789C9}"/>
          </ac:spMkLst>
        </pc:spChg>
        <pc:spChg chg="del mod">
          <ac:chgData name="Lawrence, Reginald" userId="46b2b0f4-eec7-426c-9d2d-1dd4c3664997" providerId="ADAL" clId="{14ABE4EA-2169-470F-9261-FA8CD6B49503}" dt="2025-10-06T13:14:45.539" v="54"/>
          <ac:spMkLst>
            <pc:docMk/>
            <pc:sldMk cId="3285773998" sldId="3899"/>
            <ac:spMk id="879" creationId="{D05C4EC0-E603-1A68-7E29-379AA8E5E533}"/>
          </ac:spMkLst>
        </pc:spChg>
        <pc:spChg chg="mod">
          <ac:chgData name="Lawrence, Reginald" userId="46b2b0f4-eec7-426c-9d2d-1dd4c3664997" providerId="ADAL" clId="{14ABE4EA-2169-470F-9261-FA8CD6B49503}" dt="2025-10-06T13:12:35.169" v="24" actId="255"/>
          <ac:spMkLst>
            <pc:docMk/>
            <pc:sldMk cId="3285773998" sldId="3899"/>
            <ac:spMk id="881" creationId="{9B2AF231-6099-1475-E5C9-A8C0896DC966}"/>
          </ac:spMkLst>
        </pc:spChg>
        <pc:spChg chg="mod">
          <ac:chgData name="Lawrence, Reginald" userId="46b2b0f4-eec7-426c-9d2d-1dd4c3664997" providerId="ADAL" clId="{14ABE4EA-2169-470F-9261-FA8CD6B49503}" dt="2025-10-06T13:13:17.072" v="29" actId="255"/>
          <ac:spMkLst>
            <pc:docMk/>
            <pc:sldMk cId="3285773998" sldId="3899"/>
            <ac:spMk id="883" creationId="{9072D5E2-F4FB-E1CE-BE47-0B24EDEF161B}"/>
          </ac:spMkLst>
        </pc:spChg>
        <pc:spChg chg="mod">
          <ac:chgData name="Lawrence, Reginald" userId="46b2b0f4-eec7-426c-9d2d-1dd4c3664997" providerId="ADAL" clId="{14ABE4EA-2169-470F-9261-FA8CD6B49503}" dt="2025-10-06T13:13:47.254" v="46" actId="1076"/>
          <ac:spMkLst>
            <pc:docMk/>
            <pc:sldMk cId="3285773998" sldId="3899"/>
            <ac:spMk id="884" creationId="{82BE93B1-0190-ADB1-70A2-AB343BA164EE}"/>
          </ac:spMkLst>
        </pc:spChg>
        <pc:spChg chg="add del mod">
          <ac:chgData name="Lawrence, Reginald" userId="46b2b0f4-eec7-426c-9d2d-1dd4c3664997" providerId="ADAL" clId="{14ABE4EA-2169-470F-9261-FA8CD6B49503}" dt="2025-10-06T13:14:15.098" v="50" actId="255"/>
          <ac:spMkLst>
            <pc:docMk/>
            <pc:sldMk cId="3285773998" sldId="3899"/>
            <ac:spMk id="885" creationId="{75102E7C-27F6-6D15-D7BE-47B1E384C081}"/>
          </ac:spMkLst>
        </pc:spChg>
      </pc:sldChg>
      <pc:sldChg chg="delSp modSp mod">
        <pc:chgData name="Lawrence, Reginald" userId="46b2b0f4-eec7-426c-9d2d-1dd4c3664997" providerId="ADAL" clId="{14ABE4EA-2169-470F-9261-FA8CD6B49503}" dt="2025-10-06T13:22:57.660" v="115" actId="1076"/>
        <pc:sldMkLst>
          <pc:docMk/>
          <pc:sldMk cId="2179739883" sldId="3901"/>
        </pc:sldMkLst>
        <pc:spChg chg="del">
          <ac:chgData name="Lawrence, Reginald" userId="46b2b0f4-eec7-426c-9d2d-1dd4c3664997" providerId="ADAL" clId="{14ABE4EA-2169-470F-9261-FA8CD6B49503}" dt="2025-10-06T13:22:05.016" v="111" actId="478"/>
          <ac:spMkLst>
            <pc:docMk/>
            <pc:sldMk cId="2179739883" sldId="3901"/>
            <ac:spMk id="3" creationId="{84FAE9C0-8F82-6604-4254-7473772136F2}"/>
          </ac:spMkLst>
        </pc:spChg>
        <pc:spChg chg="mod">
          <ac:chgData name="Lawrence, Reginald" userId="46b2b0f4-eec7-426c-9d2d-1dd4c3664997" providerId="ADAL" clId="{14ABE4EA-2169-470F-9261-FA8CD6B49503}" dt="2025-10-06T13:22:57.660" v="115" actId="1076"/>
          <ac:spMkLst>
            <pc:docMk/>
            <pc:sldMk cId="2179739883" sldId="3901"/>
            <ac:spMk id="5" creationId="{73797D1A-55F2-3BB2-6F59-F3B1CC08D548}"/>
          </ac:spMkLst>
        </pc:spChg>
        <pc:spChg chg="del">
          <ac:chgData name="Lawrence, Reginald" userId="46b2b0f4-eec7-426c-9d2d-1dd4c3664997" providerId="ADAL" clId="{14ABE4EA-2169-470F-9261-FA8CD6B49503}" dt="2025-10-06T13:22:52.710" v="114" actId="478"/>
          <ac:spMkLst>
            <pc:docMk/>
            <pc:sldMk cId="2179739883" sldId="3901"/>
            <ac:spMk id="13" creationId="{3DF492AB-807D-6F78-0A72-01CCBDDAB4F0}"/>
          </ac:spMkLst>
        </pc:spChg>
        <pc:picChg chg="del">
          <ac:chgData name="Lawrence, Reginald" userId="46b2b0f4-eec7-426c-9d2d-1dd4c3664997" providerId="ADAL" clId="{14ABE4EA-2169-470F-9261-FA8CD6B49503}" dt="2025-10-06T13:22:47.929" v="112" actId="478"/>
          <ac:picMkLst>
            <pc:docMk/>
            <pc:sldMk cId="2179739883" sldId="3901"/>
            <ac:picMk id="6" creationId="{10408030-7703-FED0-D786-64A88E3F0A8D}"/>
          </ac:picMkLst>
        </pc:picChg>
        <pc:picChg chg="del">
          <ac:chgData name="Lawrence, Reginald" userId="46b2b0f4-eec7-426c-9d2d-1dd4c3664997" providerId="ADAL" clId="{14ABE4EA-2169-470F-9261-FA8CD6B49503}" dt="2025-10-06T13:22:49.763" v="113" actId="478"/>
          <ac:picMkLst>
            <pc:docMk/>
            <pc:sldMk cId="2179739883" sldId="3901"/>
            <ac:picMk id="7" creationId="{04CBBEA1-5E09-4F22-9D1C-CA970C8F4613}"/>
          </ac:picMkLst>
        </pc:picChg>
      </pc:sldChg>
      <pc:sldChg chg="del">
        <pc:chgData name="Lawrence, Reginald" userId="46b2b0f4-eec7-426c-9d2d-1dd4c3664997" providerId="ADAL" clId="{14ABE4EA-2169-470F-9261-FA8CD6B49503}" dt="2025-10-06T13:21:48.492" v="110" actId="47"/>
        <pc:sldMkLst>
          <pc:docMk/>
          <pc:sldMk cId="445167608" sldId="3902"/>
        </pc:sldMkLst>
      </pc:sldChg>
      <pc:sldChg chg="addSp delSp modSp mod">
        <pc:chgData name="Lawrence, Reginald" userId="46b2b0f4-eec7-426c-9d2d-1dd4c3664997" providerId="ADAL" clId="{14ABE4EA-2169-470F-9261-FA8CD6B49503}" dt="2025-10-06T11:13:52.252" v="6" actId="14100"/>
        <pc:sldMkLst>
          <pc:docMk/>
          <pc:sldMk cId="3587822140" sldId="3903"/>
        </pc:sldMkLst>
        <pc:spChg chg="del">
          <ac:chgData name="Lawrence, Reginald" userId="46b2b0f4-eec7-426c-9d2d-1dd4c3664997" providerId="ADAL" clId="{14ABE4EA-2169-470F-9261-FA8CD6B49503}" dt="2025-10-06T11:12:32.151" v="2" actId="478"/>
          <ac:spMkLst>
            <pc:docMk/>
            <pc:sldMk cId="3587822140" sldId="3903"/>
            <ac:spMk id="2" creationId="{761F05B9-ADF5-570D-A7B9-B7E22663BD39}"/>
          </ac:spMkLst>
        </pc:spChg>
        <pc:spChg chg="add del mod">
          <ac:chgData name="Lawrence, Reginald" userId="46b2b0f4-eec7-426c-9d2d-1dd4c3664997" providerId="ADAL" clId="{14ABE4EA-2169-470F-9261-FA8CD6B49503}" dt="2025-10-06T11:13:43.373" v="4" actId="22"/>
          <ac:spMkLst>
            <pc:docMk/>
            <pc:sldMk cId="3587822140" sldId="3903"/>
            <ac:spMk id="5" creationId="{E3FF5E6C-7EFD-C13B-57E4-63DC90D98286}"/>
          </ac:spMkLst>
        </pc:spChg>
        <pc:picChg chg="del">
          <ac:chgData name="Lawrence, Reginald" userId="46b2b0f4-eec7-426c-9d2d-1dd4c3664997" providerId="ADAL" clId="{14ABE4EA-2169-470F-9261-FA8CD6B49503}" dt="2025-10-06T11:12:34.576" v="3" actId="478"/>
          <ac:picMkLst>
            <pc:docMk/>
            <pc:sldMk cId="3587822140" sldId="3903"/>
            <ac:picMk id="6" creationId="{A7BD7663-D1BC-89C6-62D0-5D555EBB1B4A}"/>
          </ac:picMkLst>
        </pc:picChg>
        <pc:picChg chg="add mod ord">
          <ac:chgData name="Lawrence, Reginald" userId="46b2b0f4-eec7-426c-9d2d-1dd4c3664997" providerId="ADAL" clId="{14ABE4EA-2169-470F-9261-FA8CD6B49503}" dt="2025-10-06T11:13:52.252" v="6" actId="14100"/>
          <ac:picMkLst>
            <pc:docMk/>
            <pc:sldMk cId="3587822140" sldId="3903"/>
            <ac:picMk id="8" creationId="{23349570-5D98-647A-7876-AA2191AB1474}"/>
          </ac:picMkLst>
        </pc:picChg>
      </pc:sldChg>
      <pc:sldChg chg="del">
        <pc:chgData name="Lawrence, Reginald" userId="46b2b0f4-eec7-426c-9d2d-1dd4c3664997" providerId="ADAL" clId="{14ABE4EA-2169-470F-9261-FA8CD6B49503}" dt="2025-10-06T13:09:28.100" v="18" actId="47"/>
        <pc:sldMkLst>
          <pc:docMk/>
          <pc:sldMk cId="2287401784" sldId="3904"/>
        </pc:sldMkLst>
      </pc:sldChg>
      <pc:sldChg chg="delSp del mod">
        <pc:chgData name="Lawrence, Reginald" userId="46b2b0f4-eec7-426c-9d2d-1dd4c3664997" providerId="ADAL" clId="{14ABE4EA-2169-470F-9261-FA8CD6B49503}" dt="2025-10-06T13:10:13.017" v="20" actId="47"/>
        <pc:sldMkLst>
          <pc:docMk/>
          <pc:sldMk cId="3362121717" sldId="3905"/>
        </pc:sldMkLst>
        <pc:spChg chg="del">
          <ac:chgData name="Lawrence, Reginald" userId="46b2b0f4-eec7-426c-9d2d-1dd4c3664997" providerId="ADAL" clId="{14ABE4EA-2169-470F-9261-FA8CD6B49503}" dt="2025-10-06T13:09:49.149" v="19" actId="478"/>
          <ac:spMkLst>
            <pc:docMk/>
            <pc:sldMk cId="3362121717" sldId="3905"/>
            <ac:spMk id="14" creationId="{5AF2C144-3F89-D4B7-C3A8-C8D2DDBDA88A}"/>
          </ac:spMkLst>
        </pc:spChg>
      </pc:sldChg>
      <pc:sldChg chg="del">
        <pc:chgData name="Lawrence, Reginald" userId="46b2b0f4-eec7-426c-9d2d-1dd4c3664997" providerId="ADAL" clId="{14ABE4EA-2169-470F-9261-FA8CD6B49503}" dt="2025-10-06T11:07:51.951" v="1" actId="47"/>
        <pc:sldMkLst>
          <pc:docMk/>
          <pc:sldMk cId="2366103349" sldId="3906"/>
        </pc:sldMkLst>
      </pc:sldChg>
      <pc:sldChg chg="addSp modSp new mod">
        <pc:chgData name="Lawrence, Reginald" userId="46b2b0f4-eec7-426c-9d2d-1dd4c3664997" providerId="ADAL" clId="{14ABE4EA-2169-470F-9261-FA8CD6B49503}" dt="2025-10-06T12:54:26.467" v="15" actId="255"/>
        <pc:sldMkLst>
          <pc:docMk/>
          <pc:sldMk cId="2316859786" sldId="3908"/>
        </pc:sldMkLst>
        <pc:spChg chg="add mod">
          <ac:chgData name="Lawrence, Reginald" userId="46b2b0f4-eec7-426c-9d2d-1dd4c3664997" providerId="ADAL" clId="{14ABE4EA-2169-470F-9261-FA8CD6B49503}" dt="2025-10-06T12:54:26.467" v="15" actId="255"/>
          <ac:spMkLst>
            <pc:docMk/>
            <pc:sldMk cId="2316859786" sldId="3908"/>
            <ac:spMk id="3" creationId="{927457F2-E693-E07A-7C2D-C4807E6FB687}"/>
          </ac:spMkLst>
        </pc:spChg>
      </pc:sldChg>
      <pc:sldChg chg="add">
        <pc:chgData name="Lawrence, Reginald" userId="46b2b0f4-eec7-426c-9d2d-1dd4c3664997" providerId="ADAL" clId="{14ABE4EA-2169-470F-9261-FA8CD6B49503}" dt="2025-10-06T13:21:42.602" v="109"/>
        <pc:sldMkLst>
          <pc:docMk/>
          <pc:sldMk cId="3390713848" sldId="3909"/>
        </pc:sldMkLst>
      </pc:sldChg>
      <pc:sldChg chg="add del">
        <pc:chgData name="Lawrence, Reginald" userId="46b2b0f4-eec7-426c-9d2d-1dd4c3664997" providerId="ADAL" clId="{14ABE4EA-2169-470F-9261-FA8CD6B49503}" dt="2025-10-06T13:27:48.136" v="126"/>
        <pc:sldMkLst>
          <pc:docMk/>
          <pc:sldMk cId="1551699757" sldId="3910"/>
        </pc:sldMkLst>
      </pc:sldChg>
      <pc:sldMasterChg chg="delSldLayout">
        <pc:chgData name="Lawrence, Reginald" userId="46b2b0f4-eec7-426c-9d2d-1dd4c3664997" providerId="ADAL" clId="{14ABE4EA-2169-470F-9261-FA8CD6B49503}" dt="2025-10-06T13:23:15.507" v="116" actId="47"/>
        <pc:sldMasterMkLst>
          <pc:docMk/>
          <pc:sldMasterMk cId="154833434" sldId="2147483650"/>
        </pc:sldMasterMkLst>
        <pc:sldLayoutChg chg="del">
          <pc:chgData name="Lawrence, Reginald" userId="46b2b0f4-eec7-426c-9d2d-1dd4c3664997" providerId="ADAL" clId="{14ABE4EA-2169-470F-9261-FA8CD6B49503}" dt="2025-10-06T13:23:15.507" v="116" actId="47"/>
          <pc:sldLayoutMkLst>
            <pc:docMk/>
            <pc:sldMasterMk cId="154833434" sldId="2147483650"/>
            <pc:sldLayoutMk cId="1375233810" sldId="214748380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2. Increase student knowledge of new math standards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Increase student proficiency on Math assessments by 3%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Milestones and MAP Scores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 custLinFactNeighborX="2019" custLinFactNeighborY="-22605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 custLinFactNeighborX="2855" custLinFactNeighborY="-22605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 custLinFactNeighborX="2259" custLinFactNeighborY="-22605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pPr>
            <a:buClr>
              <a:srgbClr val="000000"/>
            </a:buClr>
            <a:buSzPts val="1000"/>
          </a:pPr>
          <a:r>
            <a:rPr lang="en-US" b="1" dirty="0">
              <a:latin typeface="Calibri"/>
              <a:ea typeface="Calibri"/>
              <a:cs typeface="Calibri"/>
              <a:sym typeface="Calibri"/>
            </a:rPr>
            <a:t>1.Increase student phonic awareness and create early readers</a:t>
          </a:r>
          <a:endParaRPr lang="en-US" dirty="0"/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Increase student proficiency on ELA assessments by 3%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Milestones and MAP Scores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Improve</a:t>
          </a:r>
          <a:r>
            <a:rPr lang="en-US" baseline="0" dirty="0"/>
            <a:t> student attendance </a:t>
          </a:r>
          <a:endParaRPr lang="en-US" dirty="0"/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Increase average attendance rate from 95% to96%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CCRPI Attendance Rate 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 custLinFactNeighborX="5300" custLinFactNeighborY="-13011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 custLinFactNeighborX="1060" custLinFactNeighborY="-13080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 custLinFactNeighborX="4016" custLinFactNeighborY="-13080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24387" y="613752"/>
          <a:ext cx="2135187" cy="1461268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2. Increase student knowledge of new math standards</a:t>
          </a:r>
        </a:p>
      </dsp:txBody>
      <dsp:txXfrm>
        <a:off x="67186" y="656551"/>
        <a:ext cx="2049589" cy="1375670"/>
      </dsp:txXfrm>
    </dsp:sp>
    <dsp:sp modelId="{D61C3C11-0882-4EAF-ABF8-532F091DF920}">
      <dsp:nvSpPr>
        <dsp:cNvPr id="0" name=""/>
        <dsp:cNvSpPr/>
      </dsp:nvSpPr>
      <dsp:spPr>
        <a:xfrm>
          <a:off x="2374878" y="1079623"/>
          <a:ext cx="456443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74878" y="1185528"/>
        <a:ext cx="319510" cy="317716"/>
      </dsp:txXfrm>
    </dsp:sp>
    <dsp:sp modelId="{810413E1-B41A-4A73-99A1-F0B366F6CDE2}">
      <dsp:nvSpPr>
        <dsp:cNvPr id="0" name=""/>
        <dsp:cNvSpPr/>
      </dsp:nvSpPr>
      <dsp:spPr>
        <a:xfrm>
          <a:off x="3020790" y="613752"/>
          <a:ext cx="2135187" cy="1461268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Increase student proficiency on Math assessments by 3%</a:t>
          </a:r>
        </a:p>
      </dsp:txBody>
      <dsp:txXfrm>
        <a:off x="3063589" y="656551"/>
        <a:ext cx="2049589" cy="1375670"/>
      </dsp:txXfrm>
    </dsp:sp>
    <dsp:sp modelId="{EB37E565-04CD-4728-8780-80F51E812A81}">
      <dsp:nvSpPr>
        <dsp:cNvPr id="0" name=""/>
        <dsp:cNvSpPr/>
      </dsp:nvSpPr>
      <dsp:spPr>
        <a:xfrm>
          <a:off x="5365186" y="1079623"/>
          <a:ext cx="443522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365186" y="1185528"/>
        <a:ext cx="310465" cy="317716"/>
      </dsp:txXfrm>
    </dsp:sp>
    <dsp:sp modelId="{E9CF8C3A-61B4-4C28-BC4D-7FA17CF858A9}">
      <dsp:nvSpPr>
        <dsp:cNvPr id="0" name=""/>
        <dsp:cNvSpPr/>
      </dsp:nvSpPr>
      <dsp:spPr>
        <a:xfrm>
          <a:off x="5992812" y="613752"/>
          <a:ext cx="2135187" cy="1461268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Milestones and MAP Scores</a:t>
          </a:r>
        </a:p>
      </dsp:txBody>
      <dsp:txXfrm>
        <a:off x="6035611" y="656551"/>
        <a:ext cx="2049589" cy="1375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548375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SzPts val="1000"/>
            <a:buNone/>
          </a:pPr>
          <a:r>
            <a:rPr lang="en-US" sz="1800" b="1" kern="1200" dirty="0">
              <a:latin typeface="Calibri"/>
              <a:ea typeface="Calibri"/>
              <a:cs typeface="Calibri"/>
              <a:sym typeface="Calibri"/>
            </a:rPr>
            <a:t>1.Increase student phonic awareness and create early readers</a:t>
          </a:r>
          <a:endParaRPr lang="en-US" sz="1800" kern="1200" dirty="0"/>
        </a:p>
      </dsp:txBody>
      <dsp:txXfrm>
        <a:off x="44665" y="585897"/>
        <a:ext cx="2060143" cy="1206068"/>
      </dsp:txXfrm>
    </dsp:sp>
    <dsp:sp modelId="{D61C3C11-0882-4EAF-ABF8-532F091DF920}">
      <dsp:nvSpPr>
        <dsp:cNvPr id="0" name=""/>
        <dsp:cNvSpPr/>
      </dsp:nvSpPr>
      <dsp:spPr>
        <a:xfrm>
          <a:off x="2355850" y="924168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355850" y="1030073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548375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Increase student proficiency on ELA assessments by 3%</a:t>
          </a:r>
        </a:p>
      </dsp:txBody>
      <dsp:txXfrm>
        <a:off x="3033928" y="585897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45112" y="924168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345112" y="1030073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548375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Milestones and MAP Scores</a:t>
          </a:r>
        </a:p>
      </dsp:txBody>
      <dsp:txXfrm>
        <a:off x="6023190" y="585897"/>
        <a:ext cx="2060143" cy="12060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52409" y="559998"/>
          <a:ext cx="2135187" cy="1281112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Improve</a:t>
          </a:r>
          <a:r>
            <a:rPr lang="en-US" sz="2100" kern="1200" baseline="0" dirty="0"/>
            <a:t> student attendance </a:t>
          </a:r>
          <a:endParaRPr lang="en-US" sz="2100" kern="1200" dirty="0"/>
        </a:p>
      </dsp:txBody>
      <dsp:txXfrm>
        <a:off x="89931" y="597520"/>
        <a:ext cx="2060143" cy="1206068"/>
      </dsp:txXfrm>
    </dsp:sp>
    <dsp:sp modelId="{D61C3C11-0882-4EAF-ABF8-532F091DF920}">
      <dsp:nvSpPr>
        <dsp:cNvPr id="0" name=""/>
        <dsp:cNvSpPr/>
      </dsp:nvSpPr>
      <dsp:spPr>
        <a:xfrm rot="21598971">
          <a:off x="2392062" y="935345"/>
          <a:ext cx="433466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2392062" y="1041269"/>
        <a:ext cx="303426" cy="317716"/>
      </dsp:txXfrm>
    </dsp:sp>
    <dsp:sp modelId="{810413E1-B41A-4A73-99A1-F0B366F6CDE2}">
      <dsp:nvSpPr>
        <dsp:cNvPr id="0" name=""/>
        <dsp:cNvSpPr/>
      </dsp:nvSpPr>
      <dsp:spPr>
        <a:xfrm>
          <a:off x="3005459" y="559114"/>
          <a:ext cx="2135187" cy="12811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Increase average attendance rate from 95% to96%</a:t>
          </a:r>
        </a:p>
      </dsp:txBody>
      <dsp:txXfrm>
        <a:off x="3042981" y="596636"/>
        <a:ext cx="2060143" cy="1206068"/>
      </dsp:txXfrm>
    </dsp:sp>
    <dsp:sp modelId="{EB37E565-04CD-4728-8780-80F51E812A81}">
      <dsp:nvSpPr>
        <dsp:cNvPr id="0" name=""/>
        <dsp:cNvSpPr/>
      </dsp:nvSpPr>
      <dsp:spPr>
        <a:xfrm>
          <a:off x="5353688" y="934907"/>
          <a:ext cx="451647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5353688" y="1040812"/>
        <a:ext cx="316153" cy="317716"/>
      </dsp:txXfrm>
    </dsp:sp>
    <dsp:sp modelId="{E9CF8C3A-61B4-4C28-BC4D-7FA17CF858A9}">
      <dsp:nvSpPr>
        <dsp:cNvPr id="0" name=""/>
        <dsp:cNvSpPr/>
      </dsp:nvSpPr>
      <dsp:spPr>
        <a:xfrm>
          <a:off x="5992812" y="559114"/>
          <a:ext cx="2135187" cy="1281112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CCRPI Attendance Rate </a:t>
          </a:r>
        </a:p>
      </dsp:txBody>
      <dsp:txXfrm>
        <a:off x="6030334" y="596636"/>
        <a:ext cx="2060143" cy="1206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80b0afa6c0_0_481:notes"/>
          <p:cNvSpPr txBox="1">
            <a:spLocks noGrp="1"/>
          </p:cNvSpPr>
          <p:nvPr>
            <p:ph type="body" idx="1"/>
          </p:nvPr>
        </p:nvSpPr>
        <p:spPr>
          <a:xfrm>
            <a:off x="351155" y="1680002"/>
            <a:ext cx="2809240" cy="1374604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/>
          </a:p>
        </p:txBody>
      </p:sp>
      <p:sp>
        <p:nvSpPr>
          <p:cNvPr id="722" name="Google Shape;722;g380b0afa6c0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436563"/>
            <a:ext cx="2095500" cy="1177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387a0e0debc_0_116:notes"/>
          <p:cNvSpPr txBox="1">
            <a:spLocks noGrp="1"/>
          </p:cNvSpPr>
          <p:nvPr>
            <p:ph type="body" idx="1"/>
          </p:nvPr>
        </p:nvSpPr>
        <p:spPr>
          <a:xfrm>
            <a:off x="351155" y="1680002"/>
            <a:ext cx="2809240" cy="1374604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/>
          </a:p>
        </p:txBody>
      </p:sp>
      <p:sp>
        <p:nvSpPr>
          <p:cNvPr id="814" name="Google Shape;814;g387a0e0debc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436563"/>
            <a:ext cx="2095500" cy="1177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lIns="39191" tIns="19596" rIns="39191" bIns="19596"/>
          <a:lstStyle/>
          <a:p>
            <a:pPr defTabSz="391912">
              <a:buClr>
                <a:srgbClr val="000000"/>
              </a:buClr>
              <a:defRPr/>
            </a:pPr>
            <a:r>
              <a:rPr lang="en-US" sz="4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Notes:</a:t>
            </a:r>
          </a:p>
          <a:p>
            <a:pPr defTabSz="391912">
              <a:buClr>
                <a:srgbClr val="000000"/>
              </a:buClr>
              <a:defRPr/>
            </a:pPr>
            <a:endParaRPr lang="en-US" sz="4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117574" indent="-88724" defTabSz="391912"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en-US" sz="3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These are aligned to the district’s KPI’s</a:t>
            </a:r>
          </a:p>
          <a:p>
            <a:pPr marL="117574" indent="-88724" defTabSz="391912">
              <a:spcBef>
                <a:spcPts val="429"/>
              </a:spcBef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en-US" sz="3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Before identifying missing data, review what is available on this dashboard for strategic importance.</a:t>
            </a:r>
          </a:p>
          <a:p>
            <a:pPr marL="117574" indent="-88724" defTabSz="391912">
              <a:spcBef>
                <a:spcPts val="429"/>
              </a:spcBef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en-US" sz="3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Where data from SY25-26 has not been released, data from the prior year is used.</a:t>
            </a:r>
          </a:p>
          <a:p>
            <a:pPr marL="117574" indent="-88724" defTabSz="391912">
              <a:spcBef>
                <a:spcPts val="429"/>
              </a:spcBef>
              <a:spcAft>
                <a:spcPts val="429"/>
              </a:spcAft>
              <a:buClr>
                <a:srgbClr val="000000"/>
              </a:buClr>
              <a:buSzPts val="1100"/>
              <a:buFont typeface="Arial"/>
              <a:buChar char="●"/>
              <a:defRPr/>
            </a:pPr>
            <a:r>
              <a:rPr lang="en-US" sz="3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These are great examples of potential additions to your strategic goals.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15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387a0e0debc_0_126:notes"/>
          <p:cNvSpPr txBox="1">
            <a:spLocks noGrp="1"/>
          </p:cNvSpPr>
          <p:nvPr>
            <p:ph type="body" idx="1"/>
          </p:nvPr>
        </p:nvSpPr>
        <p:spPr>
          <a:xfrm>
            <a:off x="351155" y="1680002"/>
            <a:ext cx="2809240" cy="1374604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/>
          </a:p>
        </p:txBody>
      </p:sp>
      <p:sp>
        <p:nvSpPr>
          <p:cNvPr id="833" name="Google Shape;833;g387a0e0debc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436563"/>
            <a:ext cx="2095500" cy="1177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1:notes"/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6" name="Google Shape;326;p11:notes"/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g387a0e0debc_0_149:notes"/>
          <p:cNvSpPr txBox="1">
            <a:spLocks noGrp="1"/>
          </p:cNvSpPr>
          <p:nvPr>
            <p:ph type="body" idx="1"/>
          </p:nvPr>
        </p:nvSpPr>
        <p:spPr>
          <a:xfrm>
            <a:off x="351155" y="1680002"/>
            <a:ext cx="2809240" cy="1374604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/>
          </a:p>
        </p:txBody>
      </p:sp>
      <p:sp>
        <p:nvSpPr>
          <p:cNvPr id="857" name="Google Shape;857;g387a0e0debc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436563"/>
            <a:ext cx="2095500" cy="1177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>
          <a:extLst>
            <a:ext uri="{FF2B5EF4-FFF2-40B4-BE49-F238E27FC236}">
              <a16:creationId xmlns:a16="http://schemas.microsoft.com/office/drawing/2014/main" id="{14D69724-6B52-035B-178F-4B5050314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3837754efa7_0_257:notes">
            <a:extLst>
              <a:ext uri="{FF2B5EF4-FFF2-40B4-BE49-F238E27FC236}">
                <a16:creationId xmlns:a16="http://schemas.microsoft.com/office/drawing/2014/main" id="{3E7046D9-0837-3D75-0A44-A5A0BF156B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261938"/>
            <a:ext cx="2327275" cy="1309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3837754efa7_0_257:notes">
            <a:extLst>
              <a:ext uri="{FF2B5EF4-FFF2-40B4-BE49-F238E27FC236}">
                <a16:creationId xmlns:a16="http://schemas.microsoft.com/office/drawing/2014/main" id="{7ADCE5B0-A03C-C346-0517-08F357D6F9A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1155" y="1658183"/>
            <a:ext cx="2809240" cy="1570911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331096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>
          <a:extLst>
            <a:ext uri="{FF2B5EF4-FFF2-40B4-BE49-F238E27FC236}">
              <a16:creationId xmlns:a16="http://schemas.microsoft.com/office/drawing/2014/main" id="{0E6698B2-D561-64FB-641D-79621B899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1:notes">
            <a:extLst>
              <a:ext uri="{FF2B5EF4-FFF2-40B4-BE49-F238E27FC236}">
                <a16:creationId xmlns:a16="http://schemas.microsoft.com/office/drawing/2014/main" id="{3FA7C2E9-0F4D-0C2B-F6D1-134865222C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1:notes">
            <a:extLst>
              <a:ext uri="{FF2B5EF4-FFF2-40B4-BE49-F238E27FC236}">
                <a16:creationId xmlns:a16="http://schemas.microsoft.com/office/drawing/2014/main" id="{25131D7A-E3DA-0214-0151-155C8FD78B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6" name="Google Shape;326;p11:notes">
            <a:extLst>
              <a:ext uri="{FF2B5EF4-FFF2-40B4-BE49-F238E27FC236}">
                <a16:creationId xmlns:a16="http://schemas.microsoft.com/office/drawing/2014/main" id="{A9947B16-791D-0C93-7555-162ECF6BB0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0" tIns="46650" rIns="93300" bIns="466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578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85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lIns="39191" tIns="19596" rIns="39191" bIns="1959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273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94ECA-11AD-15CE-79E9-2DF3E5432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95332C-1121-B38E-4EBA-A36939DBA2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08063" y="41275"/>
            <a:ext cx="1771650" cy="9969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14DEAA-2D6C-EBD6-C96A-2832E8726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39191" tIns="19596" rIns="39191" bIns="19596"/>
          <a:lstStyle/>
          <a:p>
            <a:endParaRPr lang="en-US"/>
          </a:p>
          <a:p>
            <a:r>
              <a:rPr lang="en-US"/>
              <a:t>Next on our agenda, we’d like to welcome our representative to the Long-Range Comprehensive Facilities Master Plan Taskforce. As many of you know, this taskforce plays a key role in shaping the future of our district’s facilities — ensuring they are aligned with projected enrollment, instructional needs, safety standards, and long-term community use."</a:t>
            </a:r>
          </a:p>
          <a:p>
            <a:endParaRPr lang="en-US"/>
          </a:p>
          <a:p>
            <a:r>
              <a:rPr lang="en-US"/>
              <a:t>Over the summer, the taskforce has been hard at work reviewing data, exploring options, and engaging in important planning conversations. </a:t>
            </a:r>
            <a:r>
              <a:rPr lang="en-US">
                <a:solidFill>
                  <a:srgbClr val="0070C0"/>
                </a:solidFill>
              </a:rPr>
              <a:t>[Name of Representative]</a:t>
            </a:r>
            <a:r>
              <a:rPr lang="en-US"/>
              <a:t> will share an update on what’s been done so far, any key decisions or recommendations that have been made, and what’s ahead — including opportunities for the public to provide input.</a:t>
            </a:r>
          </a:p>
          <a:p>
            <a:endParaRPr lang="en-US"/>
          </a:p>
          <a:p>
            <a:r>
              <a:rPr lang="en-US" i="1">
                <a:solidFill>
                  <a:srgbClr val="0070C0"/>
                </a:solidFill>
              </a:rPr>
              <a:t>[Allow the FMP representative to provide an update and answers questions.  After this is concluded:]</a:t>
            </a:r>
            <a:endParaRPr lang="en-US">
              <a:solidFill>
                <a:srgbClr val="0070C0"/>
              </a:solidFill>
            </a:endParaRPr>
          </a:p>
          <a:p>
            <a:endParaRPr lang="en-US"/>
          </a:p>
          <a:p>
            <a:r>
              <a:rPr lang="en-US"/>
              <a:t>Thank you </a:t>
            </a:r>
            <a:r>
              <a:rPr lang="en-US">
                <a:solidFill>
                  <a:srgbClr val="0070C0"/>
                </a:solidFill>
              </a:rPr>
              <a:t>[Name of Representative]</a:t>
            </a:r>
            <a:r>
              <a:rPr lang="en-US"/>
              <a:t>.</a:t>
            </a:r>
          </a:p>
          <a:p>
            <a:endParaRPr lang="en-US"/>
          </a:p>
          <a:p>
            <a:r>
              <a:rPr lang="en-US"/>
              <a:t>A report will be presented to the Board at its August 11 meeting, and the options will become public the week of August 18. </a:t>
            </a:r>
          </a:p>
          <a:p>
            <a:endParaRPr lang="en-US"/>
          </a:p>
          <a:p>
            <a:r>
              <a:rPr lang="en-US"/>
              <a:t>There are several upcoming public meetings where you can learn more and share your thoughts. The next public  meetings are scheduled for: August 25, October 20, and November 10</a:t>
            </a:r>
          </a:p>
          <a:p>
            <a:endParaRPr lang="en-US"/>
          </a:p>
          <a:p>
            <a:r>
              <a:rPr lang="en-US"/>
              <a:t>On each date, there will be a virtual meeting at noon and an in-person meeting at the Central Office at 6PM.</a:t>
            </a:r>
          </a:p>
          <a:p>
            <a:r>
              <a:rPr lang="en-US"/>
              <a:t>   </a:t>
            </a:r>
          </a:p>
          <a:p>
            <a:r>
              <a:rPr lang="en-US"/>
              <a:t>I strongly encourage you all to attend these meetings. This is a critical time for public input, and your voice is essential.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6EC48C-FFF5-FA82-95AA-1BAC567102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lIns="39191" tIns="19596" rIns="39191" bIns="19596"/>
          <a:lstStyle/>
          <a:p>
            <a:fld id="{AD5AD6E2-5CF6-4D83-A048-1577DD4C32B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92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731a0e1d96_0_12:notes"/>
          <p:cNvSpPr txBox="1">
            <a:spLocks noGrp="1"/>
          </p:cNvSpPr>
          <p:nvPr>
            <p:ph type="body" idx="1"/>
          </p:nvPr>
        </p:nvSpPr>
        <p:spPr>
          <a:xfrm>
            <a:off x="351155" y="1680002"/>
            <a:ext cx="2809240" cy="1374604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/>
          </a:p>
        </p:txBody>
      </p:sp>
      <p:sp>
        <p:nvSpPr>
          <p:cNvPr id="607" name="Google Shape;607;g3731a0e1d9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436563"/>
            <a:ext cx="2095500" cy="1177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80b0afa6c0_0_136:notes"/>
          <p:cNvSpPr txBox="1">
            <a:spLocks noGrp="1"/>
          </p:cNvSpPr>
          <p:nvPr>
            <p:ph type="body" idx="1"/>
          </p:nvPr>
        </p:nvSpPr>
        <p:spPr>
          <a:xfrm>
            <a:off x="351155" y="1658183"/>
            <a:ext cx="2809240" cy="1570911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/>
          </a:p>
        </p:txBody>
      </p:sp>
      <p:sp>
        <p:nvSpPr>
          <p:cNvPr id="618" name="Google Shape;618;g380b0afa6c0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261938"/>
            <a:ext cx="2327275" cy="1309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g38404525b78_0_0:notes"/>
          <p:cNvSpPr txBox="1">
            <a:spLocks noGrp="1"/>
          </p:cNvSpPr>
          <p:nvPr>
            <p:ph type="body" idx="1"/>
          </p:nvPr>
        </p:nvSpPr>
        <p:spPr>
          <a:xfrm>
            <a:off x="351155" y="1658183"/>
            <a:ext cx="2809240" cy="1570911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/>
          </a:p>
        </p:txBody>
      </p:sp>
      <p:sp>
        <p:nvSpPr>
          <p:cNvPr id="628" name="Google Shape;628;g38404525b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261938"/>
            <a:ext cx="2327275" cy="1309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387a0e0debc_5_34:notes"/>
          <p:cNvSpPr txBox="1">
            <a:spLocks noGrp="1"/>
          </p:cNvSpPr>
          <p:nvPr>
            <p:ph type="body" idx="1"/>
          </p:nvPr>
        </p:nvSpPr>
        <p:spPr>
          <a:xfrm>
            <a:off x="351155" y="1680002"/>
            <a:ext cx="2809240" cy="1374604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/>
          </a:p>
        </p:txBody>
      </p:sp>
      <p:sp>
        <p:nvSpPr>
          <p:cNvPr id="722" name="Google Shape;722;g387a0e0debc_5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436563"/>
            <a:ext cx="2095500" cy="1177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3837754efa7_0_5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261938"/>
            <a:ext cx="2327275" cy="1309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3837754efa7_0_524:notes"/>
          <p:cNvSpPr txBox="1">
            <a:spLocks noGrp="1"/>
          </p:cNvSpPr>
          <p:nvPr>
            <p:ph type="body" idx="1"/>
          </p:nvPr>
        </p:nvSpPr>
        <p:spPr>
          <a:xfrm>
            <a:off x="351155" y="1658183"/>
            <a:ext cx="2809240" cy="1570911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380b0afa6c0_0_630:notes"/>
          <p:cNvSpPr txBox="1">
            <a:spLocks noGrp="1"/>
          </p:cNvSpPr>
          <p:nvPr>
            <p:ph type="body" idx="1"/>
          </p:nvPr>
        </p:nvSpPr>
        <p:spPr>
          <a:xfrm>
            <a:off x="351155" y="1658183"/>
            <a:ext cx="2809240" cy="1570911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/>
          </a:p>
        </p:txBody>
      </p:sp>
      <p:sp>
        <p:nvSpPr>
          <p:cNvPr id="738" name="Google Shape;738;g380b0afa6c0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261938"/>
            <a:ext cx="2327275" cy="1309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87a0e0debc_0_0:notes"/>
          <p:cNvSpPr txBox="1">
            <a:spLocks noGrp="1"/>
          </p:cNvSpPr>
          <p:nvPr>
            <p:ph type="body" idx="1"/>
          </p:nvPr>
        </p:nvSpPr>
        <p:spPr>
          <a:xfrm>
            <a:off x="351155" y="1658183"/>
            <a:ext cx="2809240" cy="1570911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/>
          </a:p>
        </p:txBody>
      </p:sp>
      <p:sp>
        <p:nvSpPr>
          <p:cNvPr id="762" name="Google Shape;762;g387a0e0de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261938"/>
            <a:ext cx="2327275" cy="1309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0">
          <a:extLst>
            <a:ext uri="{FF2B5EF4-FFF2-40B4-BE49-F238E27FC236}">
              <a16:creationId xmlns:a16="http://schemas.microsoft.com/office/drawing/2014/main" id="{EECF6FD4-5ADA-B8FA-43BC-9ACF8857F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387a0e0debc_0_0:notes">
            <a:extLst>
              <a:ext uri="{FF2B5EF4-FFF2-40B4-BE49-F238E27FC236}">
                <a16:creationId xmlns:a16="http://schemas.microsoft.com/office/drawing/2014/main" id="{969C001D-C9A8-D2C1-95FC-34B71AE63B3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51155" y="1658183"/>
            <a:ext cx="2809240" cy="1570911"/>
          </a:xfrm>
          <a:prstGeom prst="rect">
            <a:avLst/>
          </a:prstGeom>
        </p:spPr>
        <p:txBody>
          <a:bodyPr spcFirstLastPara="1" wrap="square" lIns="39185" tIns="39185" rIns="39185" bIns="39185" anchor="t" anchorCtr="0">
            <a:noAutofit/>
          </a:bodyPr>
          <a:lstStyle/>
          <a:p>
            <a:endParaRPr/>
          </a:p>
        </p:txBody>
      </p:sp>
      <p:sp>
        <p:nvSpPr>
          <p:cNvPr id="762" name="Google Shape;762;g387a0e0debc_0_0:notes">
            <a:extLst>
              <a:ext uri="{FF2B5EF4-FFF2-40B4-BE49-F238E27FC236}">
                <a16:creationId xmlns:a16="http://schemas.microsoft.com/office/drawing/2014/main" id="{84B5A353-961E-BAFE-3D41-731C04659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592138" y="261938"/>
            <a:ext cx="2327275" cy="1309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195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6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svg"/><Relationship Id="rId4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0793F00-0293-4DD0-07A3-4F6E66E30D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0951" y="430571"/>
            <a:ext cx="10671048" cy="76809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2" name="Picture 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837C36C8-2FED-7E20-EEC1-CEF6E38BE9E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tx2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91862" y="6442637"/>
            <a:ext cx="987552" cy="274320"/>
          </a:xfrm>
        </p:spPr>
        <p:txBody>
          <a:bodyPr>
            <a:no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954FC63E-9EF6-0E10-E1F2-3BE81BE3BE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5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A764DBBB-FAF7-2D46-F611-92F4309C7D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93D8C4E3-6A1D-96D0-1977-98558508EDA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1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1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/>
        </p:nvSpPr>
        <p:spPr>
          <a:xfrm>
            <a:off x="1600202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/>
        </p:nvSpPr>
        <p:spPr>
          <a:xfrm>
            <a:off x="2795589" y="0"/>
            <a:ext cx="6803143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3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>
                <a:solidFill>
                  <a:schemeClr val="accent4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015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/>
        </p:nvGrpSpPr>
        <p:grpSpPr>
          <a:xfrm>
            <a:off x="6452305" y="3405021"/>
            <a:ext cx="5739697" cy="3467971"/>
            <a:chOff x="5009037" y="2525712"/>
            <a:chExt cx="7170193" cy="4332288"/>
          </a:xfrm>
          <a:solidFill>
            <a:schemeClr val="accent3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/>
        </p:nvGrpSpPr>
        <p:grpSpPr>
          <a:xfrm flipH="1" flipV="1">
            <a:off x="6465612" y="2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9" y="4577660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60604">
              <a:lnSpc>
                <a:spcPct val="150000"/>
              </a:lnSpc>
              <a:spcBef>
                <a:spcPts val="0"/>
              </a:spcBef>
              <a:defRPr sz="1500"/>
            </a:lvl2pPr>
            <a:lvl3pPr marL="514350">
              <a:lnSpc>
                <a:spcPct val="150000"/>
              </a:lnSpc>
              <a:spcBef>
                <a:spcPts val="0"/>
              </a:spcBef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639154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/>
        </p:nvSpPr>
        <p:spPr>
          <a:xfrm>
            <a:off x="2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/>
        </p:nvSpPr>
        <p:spPr>
          <a:xfrm>
            <a:off x="2" y="871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5322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tx1"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/>
        </p:nvSpPr>
        <p:spPr>
          <a:xfrm>
            <a:off x="7610253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/>
        </p:nvSpPr>
        <p:spPr>
          <a:xfrm>
            <a:off x="9883919" y="4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/>
        </p:nvSpPr>
        <p:spPr>
          <a:xfrm>
            <a:off x="8395731" y="4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/>
        </p:nvSpPr>
        <p:spPr>
          <a:xfrm>
            <a:off x="1390855" y="3130664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230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96027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/>
        </p:nvSpPr>
        <p:spPr>
          <a:xfrm>
            <a:off x="9866106" y="0"/>
            <a:ext cx="2325895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5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6412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2475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1" y="4308477"/>
            <a:ext cx="3932239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tx1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/>
        </p:nvSpPr>
        <p:spPr>
          <a:xfrm>
            <a:off x="-9414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9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/>
        </p:nvSpPr>
        <p:spPr bwMode="auto">
          <a:xfrm flipH="1">
            <a:off x="2535251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/>
        </p:nvSpPr>
        <p:spPr bwMode="auto">
          <a:xfrm flipH="1">
            <a:off x="-10617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7619" y="6281928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6613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/>
        </p:nvSpPr>
        <p:spPr>
          <a:xfrm>
            <a:off x="68533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5533" y="6413863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1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1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269037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/>
        </p:nvSpPr>
        <p:spPr>
          <a:xfrm>
            <a:off x="0" y="0"/>
            <a:ext cx="2838451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/>
        </p:nvSpPr>
        <p:spPr>
          <a:xfrm>
            <a:off x="2" y="3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32" y="1423338"/>
            <a:ext cx="10671048" cy="768096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7983" y="6457406"/>
            <a:ext cx="987552" cy="274320"/>
          </a:xfrm>
        </p:spPr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5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/>
        </p:nvCxnSpPr>
        <p:spPr>
          <a:xfrm>
            <a:off x="739399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9447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E5F0C423-A6CD-468D-1F5B-BCD44C11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204448" y="6559868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74373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41964" y="6510528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63845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9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9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7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5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tx2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5" y="3441269"/>
            <a:ext cx="2200115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60" y="566761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2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04310" y="6460056"/>
            <a:ext cx="987552" cy="274320"/>
          </a:xfrm>
        </p:spPr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86126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/>
        </p:nvSpPr>
        <p:spPr>
          <a:xfrm>
            <a:off x="22574" y="-38183"/>
            <a:ext cx="8948739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/>
        </p:nvSpPr>
        <p:spPr>
          <a:xfrm>
            <a:off x="7538625" y="-25041"/>
            <a:ext cx="4653375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5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5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432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206561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1266" y="6514003"/>
            <a:ext cx="987552" cy="274320"/>
          </a:xfrm>
        </p:spPr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830656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070586" y="6379029"/>
            <a:ext cx="987552" cy="274320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44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62785" y="6239691"/>
            <a:ext cx="987552" cy="274320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571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0586" y="6396446"/>
            <a:ext cx="987552" cy="274320"/>
          </a:xfrm>
        </p:spPr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5960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0586" y="6379029"/>
            <a:ext cx="987552" cy="274320"/>
          </a:xfrm>
        </p:spPr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3636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"/>
          <p:cNvSpPr>
            <a:spLocks noGrp="1"/>
          </p:cNvSpPr>
          <p:nvPr>
            <p:ph type="pic" idx="2"/>
          </p:nvPr>
        </p:nvSpPr>
        <p:spPr>
          <a:xfrm>
            <a:off x="0" y="-178905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638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bg2"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1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1494" y="2887913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53277" y="5189639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5DBCC3DC-A4A3-B2AC-91AB-E365A7B0F4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0482" y="6180836"/>
            <a:ext cx="1013615" cy="5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32" name="Google Shape;332;p4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3" name="Google Shape;333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37056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2255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1"/>
          <p:cNvSpPr/>
          <p:nvPr/>
        </p:nvSpPr>
        <p:spPr>
          <a:xfrm>
            <a:off x="-37650" y="6119113"/>
            <a:ext cx="11353800" cy="586800"/>
          </a:xfrm>
          <a:prstGeom prst="rect">
            <a:avLst/>
          </a:prstGeom>
          <a:solidFill>
            <a:srgbClr val="D803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1"/>
          <p:cNvSpPr txBox="1">
            <a:spLocks noGrp="1"/>
          </p:cNvSpPr>
          <p:nvPr>
            <p:ph type="subTitle" idx="1"/>
          </p:nvPr>
        </p:nvSpPr>
        <p:spPr>
          <a:xfrm>
            <a:off x="876300" y="3747596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3" name="Google Shape;343;p51"/>
          <p:cNvSpPr txBox="1">
            <a:spLocks noGrp="1"/>
          </p:cNvSpPr>
          <p:nvPr>
            <p:ph type="dt" idx="10"/>
          </p:nvPr>
        </p:nvSpPr>
        <p:spPr>
          <a:xfrm>
            <a:off x="647700" y="623919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51"/>
          <p:cNvSpPr txBox="1">
            <a:spLocks noGrp="1"/>
          </p:cNvSpPr>
          <p:nvPr>
            <p:ph type="ftr" idx="11"/>
          </p:nvPr>
        </p:nvSpPr>
        <p:spPr>
          <a:xfrm>
            <a:off x="3878285" y="622877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51"/>
          <p:cNvSpPr txBox="1">
            <a:spLocks noGrp="1"/>
          </p:cNvSpPr>
          <p:nvPr>
            <p:ph type="sldNum" idx="12"/>
          </p:nvPr>
        </p:nvSpPr>
        <p:spPr>
          <a:xfrm>
            <a:off x="8480470" y="6239192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6" name="Google Shape;346;p51"/>
          <p:cNvCxnSpPr/>
          <p:nvPr/>
        </p:nvCxnSpPr>
        <p:spPr>
          <a:xfrm>
            <a:off x="876300" y="3609228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7" name="Google Shape;347;p51"/>
          <p:cNvCxnSpPr/>
          <p:nvPr/>
        </p:nvCxnSpPr>
        <p:spPr>
          <a:xfrm>
            <a:off x="784270" y="974580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470961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3" name="Google Shape;353;p52"/>
          <p:cNvSpPr/>
          <p:nvPr/>
        </p:nvSpPr>
        <p:spPr>
          <a:xfrm>
            <a:off x="6869430" y="2112219"/>
            <a:ext cx="4446300" cy="109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2"/>
          <p:cNvSpPr txBox="1"/>
          <p:nvPr/>
        </p:nvSpPr>
        <p:spPr>
          <a:xfrm>
            <a:off x="7115890" y="2504164"/>
            <a:ext cx="122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01. Content</a:t>
            </a:r>
            <a:endParaRPr/>
          </a:p>
        </p:txBody>
      </p:sp>
      <p:sp>
        <p:nvSpPr>
          <p:cNvPr id="355" name="Google Shape;355;p52"/>
          <p:cNvSpPr/>
          <p:nvPr/>
        </p:nvSpPr>
        <p:spPr>
          <a:xfrm>
            <a:off x="9245520" y="2417634"/>
            <a:ext cx="18237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Arcu risus quis varius quam quisque id diam velolutpat.</a:t>
            </a:r>
            <a:endParaRPr/>
          </a:p>
        </p:txBody>
      </p:sp>
      <p:sp>
        <p:nvSpPr>
          <p:cNvPr id="356" name="Google Shape;356;p52"/>
          <p:cNvSpPr/>
          <p:nvPr/>
        </p:nvSpPr>
        <p:spPr>
          <a:xfrm>
            <a:off x="6869430" y="3383216"/>
            <a:ext cx="4446300" cy="109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52"/>
          <p:cNvSpPr txBox="1"/>
          <p:nvPr/>
        </p:nvSpPr>
        <p:spPr>
          <a:xfrm>
            <a:off x="7115890" y="3775161"/>
            <a:ext cx="122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02. Content</a:t>
            </a:r>
            <a:endParaRPr/>
          </a:p>
        </p:txBody>
      </p:sp>
      <p:sp>
        <p:nvSpPr>
          <p:cNvPr id="358" name="Google Shape;358;p52"/>
          <p:cNvSpPr/>
          <p:nvPr/>
        </p:nvSpPr>
        <p:spPr>
          <a:xfrm>
            <a:off x="9245520" y="3688631"/>
            <a:ext cx="18237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Arcu risus quis varius quam quisque id diam velolutpat.</a:t>
            </a:r>
            <a:endParaRPr/>
          </a:p>
        </p:txBody>
      </p:sp>
      <p:sp>
        <p:nvSpPr>
          <p:cNvPr id="359" name="Google Shape;359;p52"/>
          <p:cNvSpPr/>
          <p:nvPr/>
        </p:nvSpPr>
        <p:spPr>
          <a:xfrm>
            <a:off x="6869430" y="4654214"/>
            <a:ext cx="4446300" cy="109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52"/>
          <p:cNvSpPr txBox="1"/>
          <p:nvPr/>
        </p:nvSpPr>
        <p:spPr>
          <a:xfrm>
            <a:off x="7115890" y="5046159"/>
            <a:ext cx="12234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03. Content</a:t>
            </a:r>
            <a:endParaRPr/>
          </a:p>
        </p:txBody>
      </p:sp>
      <p:sp>
        <p:nvSpPr>
          <p:cNvPr id="361" name="Google Shape;361;p52"/>
          <p:cNvSpPr/>
          <p:nvPr/>
        </p:nvSpPr>
        <p:spPr>
          <a:xfrm>
            <a:off x="9245520" y="4959629"/>
            <a:ext cx="1823700" cy="4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Arcu risus quis varius quam quisque id diam velolutpat.</a:t>
            </a:r>
            <a:endParaRPr/>
          </a:p>
        </p:txBody>
      </p:sp>
      <p:sp>
        <p:nvSpPr>
          <p:cNvPr id="362" name="Google Shape;362;p52"/>
          <p:cNvSpPr/>
          <p:nvPr/>
        </p:nvSpPr>
        <p:spPr>
          <a:xfrm>
            <a:off x="876300" y="2634717"/>
            <a:ext cx="4251900" cy="8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Laoreet suspendisse interdum consectetur libero id faucibus nisl tincidunt. Arcu risus quis varius quam quisque id diam vel. Volutpat consequat mauris nunc congue nisi vitae. </a:t>
            </a:r>
            <a:endParaRPr/>
          </a:p>
        </p:txBody>
      </p:sp>
      <p:sp>
        <p:nvSpPr>
          <p:cNvPr id="363" name="Google Shape;363;p52"/>
          <p:cNvSpPr txBox="1"/>
          <p:nvPr/>
        </p:nvSpPr>
        <p:spPr>
          <a:xfrm>
            <a:off x="1142579" y="4790957"/>
            <a:ext cx="980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0.3 Content</a:t>
            </a:r>
            <a:endParaRPr/>
          </a:p>
        </p:txBody>
      </p:sp>
      <p:cxnSp>
        <p:nvCxnSpPr>
          <p:cNvPr id="364" name="Google Shape;364;p52"/>
          <p:cNvCxnSpPr/>
          <p:nvPr/>
        </p:nvCxnSpPr>
        <p:spPr>
          <a:xfrm>
            <a:off x="876300" y="5181600"/>
            <a:ext cx="1512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5" name="Google Shape;365;p52"/>
          <p:cNvCxnSpPr/>
          <p:nvPr/>
        </p:nvCxnSpPr>
        <p:spPr>
          <a:xfrm>
            <a:off x="876300" y="4646535"/>
            <a:ext cx="1512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8102594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0" name="Google Shape;370;p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28116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5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5" name="Google Shape;375;p54"/>
          <p:cNvSpPr txBox="1"/>
          <p:nvPr/>
        </p:nvSpPr>
        <p:spPr>
          <a:xfrm>
            <a:off x="436205" y="8999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 sz="4400" b="1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Key Takeaways</a:t>
            </a:r>
            <a:endParaRPr/>
          </a:p>
        </p:txBody>
      </p:sp>
      <p:cxnSp>
        <p:nvCxnSpPr>
          <p:cNvPr id="376" name="Google Shape;376;p54"/>
          <p:cNvCxnSpPr/>
          <p:nvPr/>
        </p:nvCxnSpPr>
        <p:spPr>
          <a:xfrm>
            <a:off x="512406" y="5526840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7" name="Google Shape;377;p54"/>
          <p:cNvCxnSpPr/>
          <p:nvPr/>
        </p:nvCxnSpPr>
        <p:spPr>
          <a:xfrm>
            <a:off x="512406" y="4515592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8" name="Google Shape;378;p54"/>
          <p:cNvCxnSpPr/>
          <p:nvPr/>
        </p:nvCxnSpPr>
        <p:spPr>
          <a:xfrm>
            <a:off x="512406" y="3504345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9" name="Google Shape;379;p54"/>
          <p:cNvCxnSpPr/>
          <p:nvPr/>
        </p:nvCxnSpPr>
        <p:spPr>
          <a:xfrm>
            <a:off x="512406" y="2493098"/>
            <a:ext cx="104394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0" name="Google Shape;380;p54"/>
          <p:cNvSpPr txBox="1"/>
          <p:nvPr/>
        </p:nvSpPr>
        <p:spPr>
          <a:xfrm>
            <a:off x="512407" y="2788024"/>
            <a:ext cx="18129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rPr>
              <a:t>01. Point #1</a:t>
            </a:r>
            <a:endParaRPr/>
          </a:p>
        </p:txBody>
      </p:sp>
      <p:sp>
        <p:nvSpPr>
          <p:cNvPr id="381" name="Google Shape;381;p54"/>
          <p:cNvSpPr/>
          <p:nvPr/>
        </p:nvSpPr>
        <p:spPr>
          <a:xfrm>
            <a:off x="5732105" y="2736438"/>
            <a:ext cx="5219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Laoreet suspendisse interdum consectetur libero id faucibus nisl tincidut arcu risus quis varius quam quisque id diam velolutpat consequat mauris.</a:t>
            </a:r>
            <a:endParaRPr/>
          </a:p>
        </p:txBody>
      </p:sp>
      <p:sp>
        <p:nvSpPr>
          <p:cNvPr id="382" name="Google Shape;382;p54"/>
          <p:cNvSpPr txBox="1"/>
          <p:nvPr/>
        </p:nvSpPr>
        <p:spPr>
          <a:xfrm>
            <a:off x="512407" y="3783538"/>
            <a:ext cx="1992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rPr>
              <a:t>02. Point #2</a:t>
            </a:r>
            <a:endParaRPr/>
          </a:p>
        </p:txBody>
      </p:sp>
      <p:sp>
        <p:nvSpPr>
          <p:cNvPr id="383" name="Google Shape;383;p54"/>
          <p:cNvSpPr/>
          <p:nvPr/>
        </p:nvSpPr>
        <p:spPr>
          <a:xfrm>
            <a:off x="5732105" y="3747685"/>
            <a:ext cx="5219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Laoreet suspendisse interdum consectetur libero id faucibus nisl tincidut arcu risus quis varius quam quisque id diam velolutpat consequat mauris.</a:t>
            </a:r>
            <a:endParaRPr/>
          </a:p>
        </p:txBody>
      </p:sp>
      <p:sp>
        <p:nvSpPr>
          <p:cNvPr id="384" name="Google Shape;384;p54"/>
          <p:cNvSpPr txBox="1"/>
          <p:nvPr/>
        </p:nvSpPr>
        <p:spPr>
          <a:xfrm>
            <a:off x="512408" y="4805772"/>
            <a:ext cx="2002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Karla Medium"/>
                <a:ea typeface="Karla Medium"/>
                <a:cs typeface="Karla Medium"/>
                <a:sym typeface="Karla Medium"/>
              </a:rPr>
              <a:t>03. Point #3</a:t>
            </a:r>
            <a:endParaRPr/>
          </a:p>
        </p:txBody>
      </p:sp>
      <p:sp>
        <p:nvSpPr>
          <p:cNvPr id="385" name="Google Shape;385;p54"/>
          <p:cNvSpPr/>
          <p:nvPr/>
        </p:nvSpPr>
        <p:spPr>
          <a:xfrm>
            <a:off x="5732105" y="4758932"/>
            <a:ext cx="5219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Laoreet suspendisse interdum consectetur libero id faucibus nisl tincidut arcu risus quis varius quam quisque id diam velolutpat consequat mauris.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841855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5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95" name="Google Shape;395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7" name="Google Shape;397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69218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5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1" name="Google Shape;401;p5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2" name="Google Shape;402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4" name="Google Shape;404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8673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408" name="Google Shape;408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9" name="Google Shape;409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2283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59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5" name="Google Shape;415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730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5"/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48" y="2102966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60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60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1" name="Google Shape;421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61095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61" descr="A blue and white corner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8" name="Google Shape;428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81204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62"/>
          <p:cNvSpPr>
            <a:spLocks noGrp="1"/>
          </p:cNvSpPr>
          <p:nvPr>
            <p:ph type="pic" idx="2"/>
          </p:nvPr>
        </p:nvSpPr>
        <p:spPr>
          <a:xfrm>
            <a:off x="6848089" y="-385707"/>
            <a:ext cx="4345500" cy="45789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67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323">
          <p15:clr>
            <a:srgbClr val="FBAE40"/>
          </p15:clr>
        </p15:guide>
        <p15:guide id="2" pos="37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3"/>
          <p:cNvSpPr>
            <a:spLocks noGrp="1"/>
          </p:cNvSpPr>
          <p:nvPr>
            <p:ph type="pic" idx="2"/>
          </p:nvPr>
        </p:nvSpPr>
        <p:spPr>
          <a:xfrm>
            <a:off x="897579" y="2879673"/>
            <a:ext cx="5112600" cy="31887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526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4"/>
          <p:cNvSpPr>
            <a:spLocks noGrp="1"/>
          </p:cNvSpPr>
          <p:nvPr>
            <p:ph type="pic" idx="2"/>
          </p:nvPr>
        </p:nvSpPr>
        <p:spPr>
          <a:xfrm>
            <a:off x="7370392" y="-152400"/>
            <a:ext cx="3645900" cy="4817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690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 1">
  <p:cSld name="7_Custom Layout 1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65"/>
          <p:cNvSpPr>
            <a:spLocks noGrp="1"/>
          </p:cNvSpPr>
          <p:nvPr>
            <p:ph type="pic" idx="2"/>
          </p:nvPr>
        </p:nvSpPr>
        <p:spPr>
          <a:xfrm>
            <a:off x="7376870" y="-78658"/>
            <a:ext cx="4926900" cy="69366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016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491649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E5F0C423-A6CD-468D-1F5B-BCD44C11E4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1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chemeClr val="accent5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tx1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  <p:pic>
        <p:nvPicPr>
          <p:cNvPr id="3" name="Picture 2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72D3431-0710-0DBD-1DA4-C3F6AF6867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869" y="6171747"/>
            <a:ext cx="1058003" cy="53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408" y="373583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3"/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2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9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58579" y="643617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A black and red logo&#10;&#10;AI-generated content may be incorrect.">
            <a:extLst>
              <a:ext uri="{FF2B5EF4-FFF2-40B4-BE49-F238E27FC236}">
                <a16:creationId xmlns:a16="http://schemas.microsoft.com/office/drawing/2014/main" id="{AD7AEB4D-0ECD-35B4-DDD7-E95AF9655D98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303850" y="6163490"/>
            <a:ext cx="1070997" cy="5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765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CB51FB84-8B78-61B2-3C49-B3877955857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99278" y="6240544"/>
            <a:ext cx="1114318" cy="5674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2122" y="6454458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ftr="0" dt="0"/>
  <p:txStyles>
    <p:titleStyle>
      <a:lvl1pPr algn="ctr" defTabSz="685800" rtl="0" eaLnBrk="1" latinLnBrk="0" hangingPunct="1">
        <a:lnSpc>
          <a:spcPts val="3656"/>
        </a:lnSpc>
        <a:spcBef>
          <a:spcPct val="0"/>
        </a:spcBef>
        <a:buNone/>
        <a:defRPr sz="3300" b="1" kern="1200" cap="all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2" name="Google Shape;312;p4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4" name="Google Shape;314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6" name="Google Shape;316;p46"/>
          <p:cNvSpPr/>
          <p:nvPr/>
        </p:nvSpPr>
        <p:spPr>
          <a:xfrm>
            <a:off x="-37650" y="6119113"/>
            <a:ext cx="11353800" cy="586800"/>
          </a:xfrm>
          <a:prstGeom prst="rect">
            <a:avLst/>
          </a:prstGeom>
          <a:solidFill>
            <a:srgbClr val="D8031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46" descr="A logo with a red swoosh&#10;&#10;AI-generated content may be incorrect.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11418159" y="5603036"/>
            <a:ext cx="681197" cy="1102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3621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1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39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openxmlformats.org/officeDocument/2006/relationships/hyperlink" Target="https://www.atlantapublicschools.us/cms/lib/GA01000924/Centricity/Domain/18889/APS_TaskForce3_08052025.pdf" TargetMode="External"/><Relationship Id="rId4" Type="http://schemas.openxmlformats.org/officeDocument/2006/relationships/image" Target="../media/image41.svg"/><Relationship Id="rId9" Type="http://schemas.openxmlformats.org/officeDocument/2006/relationships/hyperlink" Target="https://www.atlantapublicschools.us/cms/lib/GA01000924/Centricity/Domain/18889/APS_TaskForce1_05082025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277" y="3205547"/>
            <a:ext cx="6400800" cy="768096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GO Team Business Meeting #2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4D81E1-AA60-196C-8864-DB27997C6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3277" y="5189639"/>
            <a:ext cx="6400800" cy="512064"/>
          </a:xfrm>
        </p:spPr>
        <p:txBody>
          <a:bodyPr/>
          <a:lstStyle/>
          <a:p>
            <a:r>
              <a:rPr lang="en-US" dirty="0"/>
              <a:t>West Manor Elementary School</a:t>
            </a:r>
          </a:p>
        </p:txBody>
      </p:sp>
      <p:pic>
        <p:nvPicPr>
          <p:cNvPr id="3" name="Picture 13" descr="A black and white logo&#10;&#10;AI-generated content may be incorrect.">
            <a:extLst>
              <a:ext uri="{FF2B5EF4-FFF2-40B4-BE49-F238E27FC236}">
                <a16:creationId xmlns:a16="http://schemas.microsoft.com/office/drawing/2014/main" id="{F6E4853C-E373-F45A-63EF-3FCEF117C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260" y="1"/>
            <a:ext cx="2087252" cy="187452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9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926" b="7926"/>
          <a:stretch/>
        </p:blipFill>
        <p:spPr>
          <a:xfrm>
            <a:off x="-318053" y="-178906"/>
            <a:ext cx="12510051" cy="7036907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98"/>
          <p:cNvSpPr/>
          <p:nvPr/>
        </p:nvSpPr>
        <p:spPr>
          <a:xfrm>
            <a:off x="-318053" y="-268360"/>
            <a:ext cx="12510000" cy="7215900"/>
          </a:xfrm>
          <a:prstGeom prst="rect">
            <a:avLst/>
          </a:prstGeom>
          <a:solidFill>
            <a:schemeClr val="dk1">
              <a:alpha val="77650"/>
            </a:schemeClr>
          </a:solidFill>
          <a:ln w="19050" cap="flat" cmpd="sng">
            <a:solidFill>
              <a:srgbClr val="5D5D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6" name="Google Shape;726;p98"/>
          <p:cNvGrpSpPr/>
          <p:nvPr/>
        </p:nvGrpSpPr>
        <p:grpSpPr>
          <a:xfrm>
            <a:off x="231891" y="1987743"/>
            <a:ext cx="11410171" cy="2963773"/>
            <a:chOff x="1741174" y="2781058"/>
            <a:chExt cx="10350300" cy="2963773"/>
          </a:xfrm>
        </p:grpSpPr>
        <p:sp>
          <p:nvSpPr>
            <p:cNvPr id="727" name="Google Shape;727;p98"/>
            <p:cNvSpPr txBox="1"/>
            <p:nvPr/>
          </p:nvSpPr>
          <p:spPr>
            <a:xfrm>
              <a:off x="1741174" y="2781058"/>
              <a:ext cx="10350300" cy="7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/>
                  <a:ea typeface="Georgia"/>
                  <a:cs typeface="Georgia"/>
                  <a:sym typeface="Georgia"/>
                </a:rPr>
                <a:t>GO Team School Strategic Plan Development</a:t>
              </a: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28" name="Google Shape;728;p98"/>
            <p:cNvSpPr txBox="1"/>
            <p:nvPr/>
          </p:nvSpPr>
          <p:spPr>
            <a:xfrm>
              <a:off x="1858407" y="5467931"/>
              <a:ext cx="2739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9" name="Google Shape;729;p98"/>
          <p:cNvSpPr txBox="1"/>
          <p:nvPr/>
        </p:nvSpPr>
        <p:spPr>
          <a:xfrm>
            <a:off x="1871334" y="6314798"/>
            <a:ext cx="791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One District. One Goal. Every Child.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30" name="Google Shape;730;p98" title="APSLogo_White_Horz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4800" y="6208613"/>
            <a:ext cx="1400274" cy="55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99"/>
          <p:cNvSpPr txBox="1"/>
          <p:nvPr/>
        </p:nvSpPr>
        <p:spPr>
          <a:xfrm>
            <a:off x="152400" y="0"/>
            <a:ext cx="10283400" cy="4755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dk1"/>
                </a:solidFill>
              </a:rPr>
              <a:t>School Strategic Planning Overview</a:t>
            </a:r>
            <a:endParaRPr sz="27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dk1"/>
                </a:solidFill>
              </a:rPr>
              <a:t>Purpose: </a:t>
            </a:r>
            <a:r>
              <a:rPr lang="en-US" sz="2700" dirty="0">
                <a:solidFill>
                  <a:schemeClr val="dk1"/>
                </a:solidFill>
              </a:rPr>
              <a:t>To cascade the district strategic plan to the school level, while grounding our focus in the school’s Continuous Improvement Plan. This will </a:t>
            </a:r>
            <a:r>
              <a:rPr lang="en-US" sz="2700" b="1" dirty="0">
                <a:solidFill>
                  <a:srgbClr val="C00000"/>
                </a:solidFill>
              </a:rPr>
              <a:t>create alignment, reduce confusion, and simplify our efforts</a:t>
            </a:r>
            <a:r>
              <a:rPr lang="en-US" sz="2700" dirty="0">
                <a:solidFill>
                  <a:schemeClr val="dk1"/>
                </a:solidFill>
              </a:rPr>
              <a:t>.</a:t>
            </a:r>
            <a:endParaRPr sz="2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dirty="0">
                <a:solidFill>
                  <a:schemeClr val="dk1"/>
                </a:solidFill>
              </a:rPr>
              <a:t>Timeline: </a:t>
            </a:r>
            <a:r>
              <a:rPr lang="en-US" sz="2700" dirty="0">
                <a:solidFill>
                  <a:schemeClr val="dk1"/>
                </a:solidFill>
              </a:rPr>
              <a:t>Your school’s 2030 Strategic Goals and Objectives should be </a:t>
            </a:r>
            <a:r>
              <a:rPr lang="en-US" sz="2700" b="1" dirty="0">
                <a:solidFill>
                  <a:srgbClr val="C00000"/>
                </a:solidFill>
              </a:rPr>
              <a:t>updated, approved and ranked by January 2026</a:t>
            </a:r>
            <a:r>
              <a:rPr lang="en-US" sz="2700" dirty="0">
                <a:solidFill>
                  <a:schemeClr val="dk1"/>
                </a:solidFill>
              </a:rPr>
              <a:t>. Schools will focus on the strategies as part of FY27 Budget and Continuous Improvement Plan processes.</a:t>
            </a:r>
            <a:endParaRPr sz="27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6225" y="1964900"/>
            <a:ext cx="3874326" cy="2820924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742" name="Google Shape;742;p100"/>
          <p:cNvSpPr txBox="1"/>
          <p:nvPr/>
        </p:nvSpPr>
        <p:spPr>
          <a:xfrm>
            <a:off x="152400" y="0"/>
            <a:ext cx="10283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Three Key Resources to Review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43" name="Google Shape;743;p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100"/>
          <p:cNvSpPr/>
          <p:nvPr/>
        </p:nvSpPr>
        <p:spPr>
          <a:xfrm>
            <a:off x="245425" y="712250"/>
            <a:ext cx="3835500" cy="1148400"/>
          </a:xfrm>
          <a:prstGeom prst="roundRect">
            <a:avLst>
              <a:gd name="adj" fmla="val 7808"/>
            </a:avLst>
          </a:prstGeom>
          <a:solidFill>
            <a:srgbClr val="D8031C"/>
          </a:solidFill>
          <a:ln w="9525" cap="flat" cmpd="sng">
            <a:solidFill>
              <a:srgbClr val="FFFFFF">
                <a:alpha val="2471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228600" dir="5400000" algn="t" rotWithShape="0">
              <a:srgbClr val="000000">
                <a:alpha val="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2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5" name="Google Shape;745;p100"/>
          <p:cNvSpPr txBox="1"/>
          <p:nvPr/>
        </p:nvSpPr>
        <p:spPr>
          <a:xfrm>
            <a:off x="1242863" y="947025"/>
            <a:ext cx="2783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2020-2025 School Strategic Plan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6" name="Google Shape;746;p100"/>
          <p:cNvSpPr/>
          <p:nvPr/>
        </p:nvSpPr>
        <p:spPr>
          <a:xfrm>
            <a:off x="325248" y="910866"/>
            <a:ext cx="785700" cy="785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47" name="Google Shape;747;p100"/>
          <p:cNvSpPr/>
          <p:nvPr/>
        </p:nvSpPr>
        <p:spPr>
          <a:xfrm>
            <a:off x="4264470" y="712251"/>
            <a:ext cx="3835500" cy="1148400"/>
          </a:xfrm>
          <a:prstGeom prst="roundRect">
            <a:avLst>
              <a:gd name="adj" fmla="val 7808"/>
            </a:avLst>
          </a:prstGeom>
          <a:solidFill>
            <a:srgbClr val="D8031C"/>
          </a:solidFill>
          <a:ln w="9525" cap="flat" cmpd="sng">
            <a:solidFill>
              <a:srgbClr val="FFFFFF">
                <a:alpha val="2471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228600" dir="5400000" algn="t" rotWithShape="0">
              <a:srgbClr val="000000">
                <a:alpha val="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2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100"/>
          <p:cNvSpPr txBox="1"/>
          <p:nvPr/>
        </p:nvSpPr>
        <p:spPr>
          <a:xfrm>
            <a:off x="5204241" y="1080238"/>
            <a:ext cx="304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9" name="Google Shape;749;p100"/>
          <p:cNvSpPr/>
          <p:nvPr/>
        </p:nvSpPr>
        <p:spPr>
          <a:xfrm>
            <a:off x="4345719" y="889090"/>
            <a:ext cx="785700" cy="785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0" name="Google Shape;750;p100"/>
          <p:cNvSpPr txBox="1"/>
          <p:nvPr/>
        </p:nvSpPr>
        <p:spPr>
          <a:xfrm>
            <a:off x="493129" y="899652"/>
            <a:ext cx="5352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sz="1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1" name="Google Shape;751;p100"/>
          <p:cNvSpPr txBox="1"/>
          <p:nvPr/>
        </p:nvSpPr>
        <p:spPr>
          <a:xfrm>
            <a:off x="4499089" y="867891"/>
            <a:ext cx="681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2" name="Google Shape;752;p100"/>
          <p:cNvSpPr/>
          <p:nvPr/>
        </p:nvSpPr>
        <p:spPr>
          <a:xfrm>
            <a:off x="8283515" y="674784"/>
            <a:ext cx="3835500" cy="1148400"/>
          </a:xfrm>
          <a:prstGeom prst="roundRect">
            <a:avLst>
              <a:gd name="adj" fmla="val 7808"/>
            </a:avLst>
          </a:prstGeom>
          <a:solidFill>
            <a:srgbClr val="D8031C"/>
          </a:solidFill>
          <a:ln w="9525" cap="flat" cmpd="sng">
            <a:solidFill>
              <a:srgbClr val="FFFFFF">
                <a:alpha val="24710"/>
              </a:srgbClr>
            </a:solidFill>
            <a:prstDash val="solid"/>
            <a:round/>
            <a:headEnd type="none" w="sm" len="sm"/>
            <a:tailEnd type="none" w="sm" len="sm"/>
          </a:ln>
          <a:effectLst>
            <a:outerShdw blurRad="571500" dist="228600" dir="5400000" algn="t" rotWithShape="0">
              <a:srgbClr val="000000">
                <a:alpha val="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52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100"/>
          <p:cNvSpPr txBox="1"/>
          <p:nvPr/>
        </p:nvSpPr>
        <p:spPr>
          <a:xfrm>
            <a:off x="5124475" y="907750"/>
            <a:ext cx="30408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2025-2026 Continuous Improvement Plan Goals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4" name="Google Shape;754;p100"/>
          <p:cNvSpPr/>
          <p:nvPr/>
        </p:nvSpPr>
        <p:spPr>
          <a:xfrm>
            <a:off x="8416969" y="889090"/>
            <a:ext cx="785700" cy="785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55" name="Google Shape;755;p100"/>
          <p:cNvSpPr txBox="1"/>
          <p:nvPr/>
        </p:nvSpPr>
        <p:spPr>
          <a:xfrm>
            <a:off x="8577596" y="882405"/>
            <a:ext cx="681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6" name="Google Shape;756;p100"/>
          <p:cNvSpPr txBox="1"/>
          <p:nvPr/>
        </p:nvSpPr>
        <p:spPr>
          <a:xfrm>
            <a:off x="9332108" y="1060079"/>
            <a:ext cx="285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School Data Sheet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57" name="Google Shape;757;p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425" y="2303000"/>
            <a:ext cx="4088113" cy="2912776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100"/>
          <p:cNvSpPr txBox="1"/>
          <p:nvPr/>
        </p:nvSpPr>
        <p:spPr>
          <a:xfrm>
            <a:off x="4264475" y="1940157"/>
            <a:ext cx="3681900" cy="41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By the end of the 2025 - 2026 school year, Benteen will increase the CCRPI Attendance by at least 6.6% points from 83.4% to 90%.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By the end of the 2025 - 2026 school years, Benteen will increase the percent of students scoring proficient and above on the GMAS assessments in math by 5%, from 35% to 40%.  Benteen will decrease the percent of students scoring beginning on the GMAS assessment in math by 3%, from 38 to 35%.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By the end of the 2025 - 2026 school year, Benteen will increase the CCRPI Attendance by at least 6.6% points from 83.4% to 90%.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59" name="Google Shape;759;p10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65825" y="4288575"/>
            <a:ext cx="1788499" cy="1788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A4F78F-DDBB-44DA-B260-5A49F205589A}"/>
              </a:ext>
            </a:extLst>
          </p:cNvPr>
          <p:cNvSpPr txBox="1"/>
          <p:nvPr/>
        </p:nvSpPr>
        <p:spPr>
          <a:xfrm>
            <a:off x="7901132" y="5363845"/>
            <a:ext cx="1609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Use the QR code to access all school data sheets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A192AA3E-570F-A06A-28B0-99A78DA96C2C}"/>
              </a:ext>
            </a:extLst>
          </p:cNvPr>
          <p:cNvSpPr/>
          <p:nvPr/>
        </p:nvSpPr>
        <p:spPr>
          <a:xfrm rot="16200000">
            <a:off x="8972117" y="5767060"/>
            <a:ext cx="238770" cy="2474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25364-DC51-2E97-9E73-A591E8C57087}"/>
              </a:ext>
            </a:extLst>
          </p:cNvPr>
          <p:cNvSpPr txBox="1"/>
          <p:nvPr/>
        </p:nvSpPr>
        <p:spPr>
          <a:xfrm>
            <a:off x="9128528" y="1450627"/>
            <a:ext cx="29470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https://tinyurl.com/SchoolDataSheets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/>
          <p:cNvSpPr txBox="1">
            <a:spLocks noGrp="1"/>
          </p:cNvSpPr>
          <p:nvPr>
            <p:ph type="sldNum" idx="12"/>
          </p:nvPr>
        </p:nvSpPr>
        <p:spPr>
          <a:xfrm>
            <a:off x="8610600" y="6378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765" name="Google Shape;765;p101"/>
          <p:cNvSpPr txBox="1"/>
          <p:nvPr/>
        </p:nvSpPr>
        <p:spPr>
          <a:xfrm>
            <a:off x="152400" y="0"/>
            <a:ext cx="10283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School Strategic Planning Process</a:t>
            </a:r>
            <a:endParaRPr kumimoji="0" sz="11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66" name="Google Shape;766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101"/>
          <p:cNvSpPr txBox="1"/>
          <p:nvPr/>
        </p:nvSpPr>
        <p:spPr>
          <a:xfrm>
            <a:off x="1126748" y="876388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8" name="Google Shape;768;p101"/>
          <p:cNvSpPr/>
          <p:nvPr/>
        </p:nvSpPr>
        <p:spPr>
          <a:xfrm>
            <a:off x="324725" y="795033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69" name="Google Shape;769;p101"/>
          <p:cNvSpPr txBox="1"/>
          <p:nvPr/>
        </p:nvSpPr>
        <p:spPr>
          <a:xfrm>
            <a:off x="439372" y="777992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0" name="Google Shape;770;p101"/>
          <p:cNvSpPr txBox="1"/>
          <p:nvPr/>
        </p:nvSpPr>
        <p:spPr>
          <a:xfrm>
            <a:off x="1112248" y="3550824"/>
            <a:ext cx="49401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Reflect on 2020-2025 Strategic Plan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457200" lvl="0" indent="-355600" defTabSz="914400">
              <a:buClr>
                <a:srgbClr val="000000"/>
              </a:buClr>
              <a:buSzPts val="2000"/>
              <a:buFont typeface="Roboto"/>
              <a:buChar char="●"/>
              <a:defRPr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 and Discuss Additional Objectives Going Forward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771" name="Google Shape;771;p101"/>
          <p:cNvSpPr/>
          <p:nvPr/>
        </p:nvSpPr>
        <p:spPr>
          <a:xfrm>
            <a:off x="341731" y="1621940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2" name="Google Shape;772;p101"/>
          <p:cNvSpPr txBox="1"/>
          <p:nvPr/>
        </p:nvSpPr>
        <p:spPr>
          <a:xfrm>
            <a:off x="456378" y="1604899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3" name="Google Shape;773;p101"/>
          <p:cNvSpPr/>
          <p:nvPr/>
        </p:nvSpPr>
        <p:spPr>
          <a:xfrm>
            <a:off x="341726" y="2465993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4" name="Google Shape;774;p101"/>
          <p:cNvSpPr txBox="1"/>
          <p:nvPr/>
        </p:nvSpPr>
        <p:spPr>
          <a:xfrm>
            <a:off x="456373" y="2448952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5" name="Google Shape;775;p101"/>
          <p:cNvSpPr txBox="1"/>
          <p:nvPr/>
        </p:nvSpPr>
        <p:spPr>
          <a:xfrm>
            <a:off x="1116114" y="4842700"/>
            <a:ext cx="42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101"/>
          <p:cNvSpPr/>
          <p:nvPr/>
        </p:nvSpPr>
        <p:spPr>
          <a:xfrm>
            <a:off x="324719" y="3543912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7" name="Google Shape;777;p101"/>
          <p:cNvSpPr txBox="1"/>
          <p:nvPr/>
        </p:nvSpPr>
        <p:spPr>
          <a:xfrm>
            <a:off x="439366" y="3526871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8" name="Google Shape;778;p101"/>
          <p:cNvSpPr txBox="1"/>
          <p:nvPr/>
        </p:nvSpPr>
        <p:spPr>
          <a:xfrm>
            <a:off x="1068960" y="4842700"/>
            <a:ext cx="49401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lvl="0" defTabSz="914400">
              <a:buClr>
                <a:srgbClr val="000000"/>
              </a:buClr>
              <a:defRPr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Approve Your Strategic Plan &amp; Rank Your Strategic Objectives for FY27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779" name="Google Shape;779;p101"/>
          <p:cNvSpPr/>
          <p:nvPr/>
        </p:nvSpPr>
        <p:spPr>
          <a:xfrm>
            <a:off x="341713" y="4769464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80" name="Google Shape;780;p101"/>
          <p:cNvSpPr txBox="1"/>
          <p:nvPr/>
        </p:nvSpPr>
        <p:spPr>
          <a:xfrm>
            <a:off x="456360" y="4752423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</a:t>
            </a:r>
            <a:endParaRPr kumimoji="0" sz="1091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1" name="Google Shape;781;p101"/>
          <p:cNvSpPr txBox="1"/>
          <p:nvPr/>
        </p:nvSpPr>
        <p:spPr>
          <a:xfrm>
            <a:off x="1112248" y="2403186"/>
            <a:ext cx="4766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Create CIP Goals to 2030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Additional Goals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2" name="Google Shape;782;p101"/>
          <p:cNvSpPr txBox="1"/>
          <p:nvPr/>
        </p:nvSpPr>
        <p:spPr>
          <a:xfrm>
            <a:off x="6290923" y="1046726"/>
            <a:ext cx="5404800" cy="4555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Sample GO Team Business Meeting Cadence</a:t>
            </a:r>
            <a:endParaRPr kumimoji="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1: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(MAP, GMAS, Graduation Rate, CCRPI, etc.)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2: 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 (School KPIs)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Align Mission/Vision/ Purpose 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3: 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4 (Budget Allocation): 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Confirm &amp; Prioritize Your Strategic Plan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3" name="Google Shape;783;p101"/>
          <p:cNvSpPr txBox="1"/>
          <p:nvPr/>
        </p:nvSpPr>
        <p:spPr>
          <a:xfrm>
            <a:off x="1126748" y="1728120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Align Mission/Vision/Purpose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1DC4EE-6798-F284-51A9-161BF6C00E2B}"/>
              </a:ext>
            </a:extLst>
          </p:cNvPr>
          <p:cNvSpPr/>
          <p:nvPr/>
        </p:nvSpPr>
        <p:spPr>
          <a:xfrm>
            <a:off x="6067771" y="1054209"/>
            <a:ext cx="5510857" cy="45550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3">
          <a:extLst>
            <a:ext uri="{FF2B5EF4-FFF2-40B4-BE49-F238E27FC236}">
              <a16:creationId xmlns:a16="http://schemas.microsoft.com/office/drawing/2014/main" id="{AA1F116E-52A2-7A74-2947-34A843474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101">
            <a:extLst>
              <a:ext uri="{FF2B5EF4-FFF2-40B4-BE49-F238E27FC236}">
                <a16:creationId xmlns:a16="http://schemas.microsoft.com/office/drawing/2014/main" id="{524298F5-FFB9-625A-D950-34C6E0F2EBF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78121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765" name="Google Shape;765;p101">
            <a:extLst>
              <a:ext uri="{FF2B5EF4-FFF2-40B4-BE49-F238E27FC236}">
                <a16:creationId xmlns:a16="http://schemas.microsoft.com/office/drawing/2014/main" id="{30318820-2202-F39A-366B-80093C30C99E}"/>
              </a:ext>
            </a:extLst>
          </p:cNvPr>
          <p:cNvSpPr txBox="1"/>
          <p:nvPr/>
        </p:nvSpPr>
        <p:spPr>
          <a:xfrm>
            <a:off x="152399" y="0"/>
            <a:ext cx="11543323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defTabSz="914400">
              <a:buClr>
                <a:srgbClr val="000000"/>
              </a:buClr>
              <a:defRPr/>
            </a:pPr>
            <a:r>
              <a:rPr lang="en-US" sz="2700" b="1" kern="0" dirty="0">
                <a:solidFill>
                  <a:srgbClr val="000000"/>
                </a:solidFill>
                <a:cs typeface="Arial"/>
                <a:sym typeface="Arial"/>
              </a:rPr>
              <a:t>Today’s Focus: School Strategic Planning Process: Steps 1, 2, and 3</a:t>
            </a:r>
            <a:endParaRPr lang="en-US" sz="1100" b="1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766" name="Google Shape;766;p101">
            <a:extLst>
              <a:ext uri="{FF2B5EF4-FFF2-40B4-BE49-F238E27FC236}">
                <a16:creationId xmlns:a16="http://schemas.microsoft.com/office/drawing/2014/main" id="{9EB0B90C-2D91-4136-ABED-E4EF363FB3A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101">
            <a:extLst>
              <a:ext uri="{FF2B5EF4-FFF2-40B4-BE49-F238E27FC236}">
                <a16:creationId xmlns:a16="http://schemas.microsoft.com/office/drawing/2014/main" id="{59BA5B23-75F1-8CB5-418E-1612F4A87E45}"/>
              </a:ext>
            </a:extLst>
          </p:cNvPr>
          <p:cNvSpPr txBox="1"/>
          <p:nvPr/>
        </p:nvSpPr>
        <p:spPr>
          <a:xfrm>
            <a:off x="1126748" y="1205572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</a:t>
            </a:r>
            <a:endParaRPr kumimoji="0" sz="2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8" name="Google Shape;768;p101">
            <a:extLst>
              <a:ext uri="{FF2B5EF4-FFF2-40B4-BE49-F238E27FC236}">
                <a16:creationId xmlns:a16="http://schemas.microsoft.com/office/drawing/2014/main" id="{0608E7DB-FD29-698E-65A9-D2B8EB9AB1DB}"/>
              </a:ext>
            </a:extLst>
          </p:cNvPr>
          <p:cNvSpPr/>
          <p:nvPr/>
        </p:nvSpPr>
        <p:spPr>
          <a:xfrm>
            <a:off x="324725" y="1124217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69" name="Google Shape;769;p101">
            <a:extLst>
              <a:ext uri="{FF2B5EF4-FFF2-40B4-BE49-F238E27FC236}">
                <a16:creationId xmlns:a16="http://schemas.microsoft.com/office/drawing/2014/main" id="{A4FD6A96-1153-7DAE-DF16-BF92AB0EA00F}"/>
              </a:ext>
            </a:extLst>
          </p:cNvPr>
          <p:cNvSpPr txBox="1"/>
          <p:nvPr/>
        </p:nvSpPr>
        <p:spPr>
          <a:xfrm>
            <a:off x="439372" y="1107176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0" name="Google Shape;770;p101">
            <a:extLst>
              <a:ext uri="{FF2B5EF4-FFF2-40B4-BE49-F238E27FC236}">
                <a16:creationId xmlns:a16="http://schemas.microsoft.com/office/drawing/2014/main" id="{A9F98241-EF23-7A63-B02A-3F942806C261}"/>
              </a:ext>
            </a:extLst>
          </p:cNvPr>
          <p:cNvSpPr txBox="1"/>
          <p:nvPr/>
        </p:nvSpPr>
        <p:spPr>
          <a:xfrm>
            <a:off x="1112248" y="3880008"/>
            <a:ext cx="49401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Roboto"/>
              </a:rPr>
              <a:t>Reflect on 2020-2025 Strategic Plan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  <a:p>
            <a:pPr marL="457200" lvl="0" indent="-355600" defTabSz="914400">
              <a:buClr>
                <a:srgbClr val="000000"/>
              </a:buClr>
              <a:buSzPts val="2000"/>
              <a:buFont typeface="Roboto"/>
              <a:buChar char="●"/>
              <a:defRPr/>
            </a:pP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 and Discuss Additional Objectives Going Forward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771" name="Google Shape;771;p101">
            <a:extLst>
              <a:ext uri="{FF2B5EF4-FFF2-40B4-BE49-F238E27FC236}">
                <a16:creationId xmlns:a16="http://schemas.microsoft.com/office/drawing/2014/main" id="{56D172CB-1AC1-039F-733B-CBCB4FD99BE8}"/>
              </a:ext>
            </a:extLst>
          </p:cNvPr>
          <p:cNvSpPr/>
          <p:nvPr/>
        </p:nvSpPr>
        <p:spPr>
          <a:xfrm>
            <a:off x="341731" y="1951124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2" name="Google Shape;772;p101">
            <a:extLst>
              <a:ext uri="{FF2B5EF4-FFF2-40B4-BE49-F238E27FC236}">
                <a16:creationId xmlns:a16="http://schemas.microsoft.com/office/drawing/2014/main" id="{107FDF4C-5137-2C2F-AC43-24F1E2DF073B}"/>
              </a:ext>
            </a:extLst>
          </p:cNvPr>
          <p:cNvSpPr txBox="1"/>
          <p:nvPr/>
        </p:nvSpPr>
        <p:spPr>
          <a:xfrm>
            <a:off x="456378" y="1934083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3" name="Google Shape;773;p101">
            <a:extLst>
              <a:ext uri="{FF2B5EF4-FFF2-40B4-BE49-F238E27FC236}">
                <a16:creationId xmlns:a16="http://schemas.microsoft.com/office/drawing/2014/main" id="{EA2A7500-5AF6-056E-020B-369D7CF5C2AC}"/>
              </a:ext>
            </a:extLst>
          </p:cNvPr>
          <p:cNvSpPr/>
          <p:nvPr/>
        </p:nvSpPr>
        <p:spPr>
          <a:xfrm>
            <a:off x="341726" y="2795177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4" name="Google Shape;774;p101">
            <a:extLst>
              <a:ext uri="{FF2B5EF4-FFF2-40B4-BE49-F238E27FC236}">
                <a16:creationId xmlns:a16="http://schemas.microsoft.com/office/drawing/2014/main" id="{FDB6FF3B-EAFF-F490-0AC5-98F83D83FB48}"/>
              </a:ext>
            </a:extLst>
          </p:cNvPr>
          <p:cNvSpPr txBox="1"/>
          <p:nvPr/>
        </p:nvSpPr>
        <p:spPr>
          <a:xfrm>
            <a:off x="456373" y="2778136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5" name="Google Shape;775;p101">
            <a:extLst>
              <a:ext uri="{FF2B5EF4-FFF2-40B4-BE49-F238E27FC236}">
                <a16:creationId xmlns:a16="http://schemas.microsoft.com/office/drawing/2014/main" id="{DB40A0B5-968E-B875-DBF6-84F1764B1315}"/>
              </a:ext>
            </a:extLst>
          </p:cNvPr>
          <p:cNvSpPr txBox="1"/>
          <p:nvPr/>
        </p:nvSpPr>
        <p:spPr>
          <a:xfrm>
            <a:off x="1116114" y="4842700"/>
            <a:ext cx="4202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6" name="Google Shape;776;p101">
            <a:extLst>
              <a:ext uri="{FF2B5EF4-FFF2-40B4-BE49-F238E27FC236}">
                <a16:creationId xmlns:a16="http://schemas.microsoft.com/office/drawing/2014/main" id="{082873F4-DBFD-3E0A-9368-2FE34FB95365}"/>
              </a:ext>
            </a:extLst>
          </p:cNvPr>
          <p:cNvSpPr/>
          <p:nvPr/>
        </p:nvSpPr>
        <p:spPr>
          <a:xfrm>
            <a:off x="324719" y="3873096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77" name="Google Shape;777;p101">
            <a:extLst>
              <a:ext uri="{FF2B5EF4-FFF2-40B4-BE49-F238E27FC236}">
                <a16:creationId xmlns:a16="http://schemas.microsoft.com/office/drawing/2014/main" id="{EF275173-1F9C-856D-28F9-6F3AD5B66797}"/>
              </a:ext>
            </a:extLst>
          </p:cNvPr>
          <p:cNvSpPr txBox="1"/>
          <p:nvPr/>
        </p:nvSpPr>
        <p:spPr>
          <a:xfrm>
            <a:off x="439366" y="3856055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4</a:t>
            </a:r>
            <a:endParaRPr kumimoji="0" sz="1091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8" name="Google Shape;778;p101">
            <a:extLst>
              <a:ext uri="{FF2B5EF4-FFF2-40B4-BE49-F238E27FC236}">
                <a16:creationId xmlns:a16="http://schemas.microsoft.com/office/drawing/2014/main" id="{F462AE91-5649-65EE-E4A2-2360A9CDE513}"/>
              </a:ext>
            </a:extLst>
          </p:cNvPr>
          <p:cNvSpPr txBox="1"/>
          <p:nvPr/>
        </p:nvSpPr>
        <p:spPr>
          <a:xfrm>
            <a:off x="1068960" y="5171884"/>
            <a:ext cx="49401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lvl="0" defTabSz="914400">
              <a:buClr>
                <a:srgbClr val="000000"/>
              </a:buClr>
              <a:defRPr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Approve Your Strategic Plan &amp; Rank Your Strategic Objectives for FY27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Roboto"/>
            </a:endParaRPr>
          </a:p>
        </p:txBody>
      </p:sp>
      <p:sp>
        <p:nvSpPr>
          <p:cNvPr id="779" name="Google Shape;779;p101">
            <a:extLst>
              <a:ext uri="{FF2B5EF4-FFF2-40B4-BE49-F238E27FC236}">
                <a16:creationId xmlns:a16="http://schemas.microsoft.com/office/drawing/2014/main" id="{DDA30C4D-FE86-43B9-FD25-48A283570007}"/>
              </a:ext>
            </a:extLst>
          </p:cNvPr>
          <p:cNvSpPr/>
          <p:nvPr/>
        </p:nvSpPr>
        <p:spPr>
          <a:xfrm>
            <a:off x="341713" y="5098648"/>
            <a:ext cx="612600" cy="6126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71300" tIns="35625" rIns="71300" bIns="35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4"/>
              <a:buFont typeface="Arial"/>
              <a:buNone/>
              <a:tabLst/>
              <a:defRPr/>
            </a:pPr>
            <a:endParaRPr kumimoji="0" sz="1403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80" name="Google Shape;780;p101">
            <a:extLst>
              <a:ext uri="{FF2B5EF4-FFF2-40B4-BE49-F238E27FC236}">
                <a16:creationId xmlns:a16="http://schemas.microsoft.com/office/drawing/2014/main" id="{257346ED-477A-042F-9F38-F364FCBDEAAD}"/>
              </a:ext>
            </a:extLst>
          </p:cNvPr>
          <p:cNvSpPr txBox="1"/>
          <p:nvPr/>
        </p:nvSpPr>
        <p:spPr>
          <a:xfrm>
            <a:off x="456360" y="5081607"/>
            <a:ext cx="417300" cy="6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300" tIns="71300" rIns="71300" bIns="713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11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</a:t>
            </a:r>
            <a:endParaRPr kumimoji="0" sz="1091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81" name="Google Shape;781;p101">
            <a:extLst>
              <a:ext uri="{FF2B5EF4-FFF2-40B4-BE49-F238E27FC236}">
                <a16:creationId xmlns:a16="http://schemas.microsoft.com/office/drawing/2014/main" id="{92F42C3D-D720-058D-17F1-BDF56318C001}"/>
              </a:ext>
            </a:extLst>
          </p:cNvPr>
          <p:cNvSpPr txBox="1"/>
          <p:nvPr/>
        </p:nvSpPr>
        <p:spPr>
          <a:xfrm>
            <a:off x="1112248" y="2732370"/>
            <a:ext cx="4766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Create CIP Goals to 2030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Additional Goals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2" name="Google Shape;782;p101">
            <a:extLst>
              <a:ext uri="{FF2B5EF4-FFF2-40B4-BE49-F238E27FC236}">
                <a16:creationId xmlns:a16="http://schemas.microsoft.com/office/drawing/2014/main" id="{DB77053E-067F-A584-0022-E5D251DAEDAC}"/>
              </a:ext>
            </a:extLst>
          </p:cNvPr>
          <p:cNvSpPr txBox="1"/>
          <p:nvPr/>
        </p:nvSpPr>
        <p:spPr>
          <a:xfrm>
            <a:off x="6218963" y="1054209"/>
            <a:ext cx="54048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Sample GO Team Business Meeting Cadence</a:t>
            </a:r>
            <a:endParaRPr kumimoji="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1: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 </a:t>
            </a: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(MAP, GMAS, Graduation Rate, CCRPI, etc.)</a:t>
            </a:r>
            <a:endParaRPr kumimoji="0" sz="11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2: 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Review Data (School KPIs)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Align Mission/Vision/ Purpose 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Confirm 2030 Goals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3: 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Identify 2025-2030 Strategic Objectives 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Business Meeting 4 (Budget Allocation): </a:t>
            </a:r>
          </a:p>
          <a:p>
            <a:pPr marL="457200" marR="0" lvl="0" indent="-355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Roboto"/>
              <a:buChar char="●"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Approve </a:t>
            </a:r>
            <a:r>
              <a:rPr lang="en-US" kern="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Your Strategic Plan &amp; Rank Your Strategic Objectives for FY27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3" name="Google Shape;783;p101">
            <a:extLst>
              <a:ext uri="{FF2B5EF4-FFF2-40B4-BE49-F238E27FC236}">
                <a16:creationId xmlns:a16="http://schemas.microsoft.com/office/drawing/2014/main" id="{B5EAC75B-610B-4DE2-7827-3FA8CBC21A07}"/>
              </a:ext>
            </a:extLst>
          </p:cNvPr>
          <p:cNvSpPr txBox="1"/>
          <p:nvPr/>
        </p:nvSpPr>
        <p:spPr>
          <a:xfrm>
            <a:off x="1126748" y="2057304"/>
            <a:ext cx="441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rPr>
              <a:t>Align Mission/Vision/Purpose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69DE4C-5C03-36A4-3A61-9C5C65E4E818}"/>
              </a:ext>
            </a:extLst>
          </p:cNvPr>
          <p:cNvSpPr/>
          <p:nvPr/>
        </p:nvSpPr>
        <p:spPr>
          <a:xfrm>
            <a:off x="6067771" y="1054209"/>
            <a:ext cx="5510857" cy="45550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1DD238-0362-755E-D6C6-C0C893D3505F}"/>
              </a:ext>
            </a:extLst>
          </p:cNvPr>
          <p:cNvSpPr/>
          <p:nvPr/>
        </p:nvSpPr>
        <p:spPr>
          <a:xfrm>
            <a:off x="243840" y="1016749"/>
            <a:ext cx="4680593" cy="27929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E10F9E7E-A3CD-B79B-4550-F46E917A0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18963" y="1775796"/>
            <a:ext cx="563016" cy="5630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072D0AF-9AD8-A24F-BDF4-4A48A8C2F0F0}"/>
              </a:ext>
            </a:extLst>
          </p:cNvPr>
          <p:cNvSpPr/>
          <p:nvPr/>
        </p:nvSpPr>
        <p:spPr>
          <a:xfrm>
            <a:off x="6210270" y="2403186"/>
            <a:ext cx="4320140" cy="141384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14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6" name="Google Shape;816;p10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926" b="7926"/>
          <a:stretch/>
        </p:blipFill>
        <p:spPr>
          <a:xfrm>
            <a:off x="-318053" y="-178906"/>
            <a:ext cx="12510051" cy="7036907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104"/>
          <p:cNvSpPr/>
          <p:nvPr/>
        </p:nvSpPr>
        <p:spPr>
          <a:xfrm>
            <a:off x="-318053" y="-268360"/>
            <a:ext cx="12510000" cy="7215900"/>
          </a:xfrm>
          <a:prstGeom prst="rect">
            <a:avLst/>
          </a:prstGeom>
          <a:solidFill>
            <a:schemeClr val="dk1">
              <a:alpha val="77650"/>
            </a:schemeClr>
          </a:solidFill>
          <a:ln w="19050" cap="flat" cmpd="sng">
            <a:solidFill>
              <a:srgbClr val="5D5D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8" name="Google Shape;818;p104"/>
          <p:cNvGrpSpPr/>
          <p:nvPr/>
        </p:nvGrpSpPr>
        <p:grpSpPr>
          <a:xfrm>
            <a:off x="231891" y="1987743"/>
            <a:ext cx="11410171" cy="2963773"/>
            <a:chOff x="1741174" y="2781058"/>
            <a:chExt cx="10350300" cy="2963773"/>
          </a:xfrm>
        </p:grpSpPr>
        <p:sp>
          <p:nvSpPr>
            <p:cNvPr id="819" name="Google Shape;819;p104"/>
            <p:cNvSpPr txBox="1"/>
            <p:nvPr/>
          </p:nvSpPr>
          <p:spPr>
            <a:xfrm>
              <a:off x="1741174" y="2781058"/>
              <a:ext cx="10350300" cy="7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914400" marR="0" lvl="0" indent="-482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Georgia"/>
                <a:buAutoNum type="arabicPeriod"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/>
                  <a:ea typeface="Georgia"/>
                  <a:cs typeface="Georgia"/>
                  <a:sym typeface="Georgia"/>
                </a:rPr>
                <a:t>Review Data</a:t>
              </a: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20" name="Google Shape;820;p104"/>
            <p:cNvSpPr txBox="1"/>
            <p:nvPr/>
          </p:nvSpPr>
          <p:spPr>
            <a:xfrm>
              <a:off x="1858407" y="5467931"/>
              <a:ext cx="2739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1" name="Google Shape;821;p104"/>
          <p:cNvSpPr txBox="1"/>
          <p:nvPr/>
        </p:nvSpPr>
        <p:spPr>
          <a:xfrm>
            <a:off x="1871334" y="6314798"/>
            <a:ext cx="791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One District. One Goal. Every Child.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22" name="Google Shape;822;p104" title="APSLogo_White_Horz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4800" y="6208613"/>
            <a:ext cx="1400274" cy="55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30;p105">
            <a:extLst>
              <a:ext uri="{FF2B5EF4-FFF2-40B4-BE49-F238E27FC236}">
                <a16:creationId xmlns:a16="http://schemas.microsoft.com/office/drawing/2014/main" id="{DA5689CA-9764-21F7-F8D3-CBD324289DB3}"/>
              </a:ext>
            </a:extLst>
          </p:cNvPr>
          <p:cNvSpPr txBox="1"/>
          <p:nvPr/>
        </p:nvSpPr>
        <p:spPr>
          <a:xfrm>
            <a:off x="243866" y="222338"/>
            <a:ext cx="2215800" cy="5678447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7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Guiding Questions for the GO Team to Discuss: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7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74320" marR="0" lvl="0" indent="-2070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 do you notice?</a:t>
            </a:r>
          </a:p>
          <a:p>
            <a:pPr marL="274320" marR="0" lvl="0" indent="-2070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74320" marR="0" lvl="0" indent="-2070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What are your wonderings?</a:t>
            </a:r>
          </a:p>
          <a:p>
            <a:pPr marL="274320" marR="0" lvl="0" indent="-2070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74320" marR="0" lvl="0" indent="-2070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Are you on track?</a:t>
            </a:r>
          </a:p>
          <a:p>
            <a:pPr marL="274320" marR="0" lvl="0" indent="-2070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74320" marR="0" lvl="0" indent="-2070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Are there specific sub-group performance gaps?</a:t>
            </a:r>
          </a:p>
          <a:p>
            <a:pPr marL="274320" marR="0" lvl="0" indent="-2070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74320" marR="0" lvl="0" indent="-207009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Outside of the “Instructional Core,” what could be a focus area?</a:t>
            </a:r>
            <a:endParaRPr kumimoji="0" sz="1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3349570-5D98-647A-7876-AA2191AB1474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52" b="52"/>
          <a:stretch/>
        </p:blipFill>
        <p:spPr>
          <a:xfrm>
            <a:off x="3829876" y="539369"/>
            <a:ext cx="6164516" cy="487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822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5" name="Google Shape;835;p10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926" b="7926"/>
          <a:stretch/>
        </p:blipFill>
        <p:spPr>
          <a:xfrm>
            <a:off x="-318053" y="-178906"/>
            <a:ext cx="12510051" cy="7036907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106"/>
          <p:cNvSpPr/>
          <p:nvPr/>
        </p:nvSpPr>
        <p:spPr>
          <a:xfrm>
            <a:off x="-318053" y="-268360"/>
            <a:ext cx="12510000" cy="7215900"/>
          </a:xfrm>
          <a:prstGeom prst="rect">
            <a:avLst/>
          </a:prstGeom>
          <a:solidFill>
            <a:schemeClr val="dk1">
              <a:alpha val="77650"/>
            </a:schemeClr>
          </a:solidFill>
          <a:ln w="19050" cap="flat" cmpd="sng">
            <a:solidFill>
              <a:srgbClr val="5D5D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7" name="Google Shape;837;p106"/>
          <p:cNvGrpSpPr/>
          <p:nvPr/>
        </p:nvGrpSpPr>
        <p:grpSpPr>
          <a:xfrm>
            <a:off x="231891" y="1987743"/>
            <a:ext cx="11410171" cy="2963773"/>
            <a:chOff x="1741174" y="2781058"/>
            <a:chExt cx="10350300" cy="2963773"/>
          </a:xfrm>
        </p:grpSpPr>
        <p:sp>
          <p:nvSpPr>
            <p:cNvPr id="838" name="Google Shape;838;p106"/>
            <p:cNvSpPr txBox="1"/>
            <p:nvPr/>
          </p:nvSpPr>
          <p:spPr>
            <a:xfrm>
              <a:off x="1741174" y="2781058"/>
              <a:ext cx="10350300" cy="7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/>
                  <a:ea typeface="Georgia"/>
                  <a:cs typeface="Georgia"/>
                  <a:sym typeface="Georgia"/>
                </a:rPr>
                <a:t>2. Align Mission/Vision/Purpose</a:t>
              </a:r>
              <a:endParaRPr kumimoji="0" sz="4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39" name="Google Shape;839;p106"/>
            <p:cNvSpPr txBox="1"/>
            <p:nvPr/>
          </p:nvSpPr>
          <p:spPr>
            <a:xfrm>
              <a:off x="1858407" y="5467931"/>
              <a:ext cx="2739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40" name="Google Shape;840;p106"/>
          <p:cNvSpPr txBox="1"/>
          <p:nvPr/>
        </p:nvSpPr>
        <p:spPr>
          <a:xfrm>
            <a:off x="1871334" y="6314798"/>
            <a:ext cx="791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One District. One Goal. Every Child.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41" name="Google Shape;841;p106" title="APSLogo_White_Horz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4800" y="6208613"/>
            <a:ext cx="1400274" cy="55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7457F2-E693-E07A-7C2D-C4807E6FB687}"/>
              </a:ext>
            </a:extLst>
          </p:cNvPr>
          <p:cNvSpPr txBox="1"/>
          <p:nvPr/>
        </p:nvSpPr>
        <p:spPr>
          <a:xfrm>
            <a:off x="3019806" y="197346"/>
            <a:ext cx="611276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The MISSION</a:t>
            </a:r>
          </a:p>
          <a:p>
            <a:endParaRPr lang="en-US" sz="1600" dirty="0"/>
          </a:p>
          <a:p>
            <a:r>
              <a:rPr lang="en-US" sz="1600" dirty="0"/>
              <a:t>West Manor Elementary School commits to cultivating inquiring, knowledgeable and caring scholars who strive to think, act, and reflect with a value and understanding of multiple cultures, languages, and perceptions. </a:t>
            </a:r>
          </a:p>
          <a:p>
            <a:endParaRPr lang="en-US" sz="1600" dirty="0"/>
          </a:p>
          <a:p>
            <a:r>
              <a:rPr lang="en-US" sz="1600" dirty="0"/>
              <a:t>To this end, the school will work collaboratively with all stakeholders to meet the needs of all learners while providing a safe and supportive learning environment. The school implements a rigorous, inquiry-driven international curriculum which supports the development of socially, emotionally, and academically balanced lifelong learners who are committed to creating a more peaceful world through intercultural understanding and respect. </a:t>
            </a:r>
          </a:p>
          <a:p>
            <a:endParaRPr lang="en-US" sz="1600" dirty="0"/>
          </a:p>
          <a:p>
            <a:r>
              <a:rPr lang="en-US" sz="1600" dirty="0"/>
              <a:t> The VISION</a:t>
            </a:r>
          </a:p>
          <a:p>
            <a:endParaRPr lang="en-US" sz="1600" dirty="0"/>
          </a:p>
          <a:p>
            <a:r>
              <a:rPr lang="en-US" sz="1600" dirty="0"/>
              <a:t>The vision of West manor is to be a nurturing, comprehensive, and high performing school where faculty, staff, parents, and all stakeholders will concertedly prepare our students to become globally productive citizens and leaders.</a:t>
            </a:r>
          </a:p>
        </p:txBody>
      </p:sp>
    </p:spTree>
    <p:extLst>
      <p:ext uri="{BB962C8B-B14F-4D97-AF65-F5344CB8AC3E}">
        <p14:creationId xmlns:p14="http://schemas.microsoft.com/office/powerpoint/2010/main" val="2316859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/>
          <p:cNvSpPr txBox="1"/>
          <p:nvPr/>
        </p:nvSpPr>
        <p:spPr>
          <a:xfrm>
            <a:off x="1524000" y="1803118"/>
            <a:ext cx="183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/>
          <p:cNvSpPr/>
          <p:nvPr/>
        </p:nvSpPr>
        <p:spPr>
          <a:xfrm>
            <a:off x="6183349" y="2327269"/>
            <a:ext cx="4003500" cy="707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1A.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Implementation of an intervention block to reduce gaps in learning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1B.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Employ a literacy block with phonics for grades k-2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1C.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Create PLC planning time for teachers to internalize standards and plan for instruction</a:t>
            </a:r>
            <a:endParaRPr sz="1000" b="1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/>
          <p:cNvSpPr/>
          <p:nvPr/>
        </p:nvSpPr>
        <p:spPr>
          <a:xfrm>
            <a:off x="6183344" y="3616050"/>
            <a:ext cx="4003500" cy="780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Create an attendance team to monitor and address attendance concerns, Create a Care Team to address student needs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Utilize SLC practices and restorative justice with the Counselor to reduce suspensions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"/>
          <p:cNvSpPr/>
          <p:nvPr/>
        </p:nvSpPr>
        <p:spPr>
          <a:xfrm>
            <a:off x="6183344" y="4703743"/>
            <a:ext cx="4003500" cy="7080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Monthly IB training for staff, Professional development individualized around teacher needs in reading and math, training for phonics program (</a:t>
            </a:r>
            <a:r>
              <a:rPr lang="en-US" sz="1000" dirty="0" err="1">
                <a:latin typeface="Calibri"/>
                <a:ea typeface="Calibri"/>
                <a:cs typeface="Calibri"/>
                <a:sym typeface="Calibri"/>
              </a:rPr>
              <a:t>Fundations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Ongoing PD for SEL, restorative practices, and trauma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/>
          <p:cNvSpPr/>
          <p:nvPr/>
        </p:nvSpPr>
        <p:spPr>
          <a:xfrm>
            <a:off x="6174467" y="5716832"/>
            <a:ext cx="4003500" cy="70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Conduct data meetings in PLC, with parents and students. Students will also have goal setting meetings with teachers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--Increase Parent Liaison and Social Worker positions to full time to support the needs of students and parents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/>
          <p:cNvSpPr txBox="1"/>
          <p:nvPr/>
        </p:nvSpPr>
        <p:spPr>
          <a:xfrm>
            <a:off x="4450620" y="135804"/>
            <a:ext cx="3596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3500"/>
            </a:pPr>
            <a:r>
              <a:rPr lang="en-US" b="1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West Manor IB World School</a:t>
            </a:r>
            <a:endParaRPr sz="200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/>
          <p:cNvSpPr txBox="1"/>
          <p:nvPr/>
        </p:nvSpPr>
        <p:spPr>
          <a:xfrm>
            <a:off x="1577000" y="300876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/>
          <p:cNvSpPr txBox="1"/>
          <p:nvPr/>
        </p:nvSpPr>
        <p:spPr>
          <a:xfrm>
            <a:off x="6096003" y="1779539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/>
          <p:cNvSpPr/>
          <p:nvPr/>
        </p:nvSpPr>
        <p:spPr>
          <a:xfrm>
            <a:off x="1609624" y="767853"/>
            <a:ext cx="2418900" cy="105770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23809"/>
              </a:lnSpc>
              <a:buClr>
                <a:srgbClr val="000000"/>
              </a:buClr>
              <a:buSzPts val="1050"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During the 2025 school year we will Increase the number of students in grades 3-5 scoring proficient from 35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to 40% </a:t>
            </a: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on ELA Milestones</a:t>
            </a:r>
            <a:endParaRPr lang="en-US"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1"/>
          <p:cNvSpPr/>
          <p:nvPr/>
        </p:nvSpPr>
        <p:spPr>
          <a:xfrm>
            <a:off x="4313259" y="902527"/>
            <a:ext cx="2287097" cy="9189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23809"/>
              </a:lnSpc>
              <a:buClr>
                <a:srgbClr val="000000"/>
              </a:buClr>
              <a:buSzPts val="1050"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During the 2025 school year we will Increase the number of students in grades 3-5 scoring proficient from 32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to 37% </a:t>
            </a: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on Math Milestones</a:t>
            </a:r>
            <a:endParaRPr lang="en-US"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23809"/>
              </a:lnSpc>
              <a:buClr>
                <a:srgbClr val="000000"/>
              </a:buClr>
              <a:buSzPts val="1050"/>
            </a:pPr>
            <a:endParaRPr lang="en-US"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1"/>
          <p:cNvSpPr/>
          <p:nvPr/>
        </p:nvSpPr>
        <p:spPr>
          <a:xfrm>
            <a:off x="6749738" y="820801"/>
            <a:ext cx="2155622" cy="10059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r>
              <a:rPr lang="en-US" sz="1200" b="1" dirty="0"/>
              <a:t>During the 2025 School year we will increase the number of students with 10 or less days absent from 74% to 80%</a:t>
            </a:r>
          </a:p>
        </p:txBody>
      </p:sp>
      <p:sp>
        <p:nvSpPr>
          <p:cNvPr id="339" name="Google Shape;339;p11"/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en-US" smtClean="0"/>
              <a:pPr algn="r">
                <a:buClr>
                  <a:srgbClr val="000000"/>
                </a:buClr>
                <a:buSzPts val="1200"/>
              </a:pPr>
              <a:t>19</a:t>
            </a:fld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p11"/>
          <p:cNvSpPr txBox="1"/>
          <p:nvPr/>
        </p:nvSpPr>
        <p:spPr>
          <a:xfrm>
            <a:off x="3526923" y="1808080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1"/>
          <p:cNvSpPr/>
          <p:nvPr/>
        </p:nvSpPr>
        <p:spPr>
          <a:xfrm>
            <a:off x="3496461" y="2477394"/>
            <a:ext cx="2418900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Increase student phonic awareness and create early readers</a:t>
            </a: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student knowledge in numbers and operations domain</a:t>
            </a: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Increase student multiplication skills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/>
          <p:cNvSpPr/>
          <p:nvPr/>
        </p:nvSpPr>
        <p:spPr>
          <a:xfrm>
            <a:off x="3496398" y="3628672"/>
            <a:ext cx="241890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4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Increase student attendance and decrease suspension rate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/>
          <p:cNvSpPr/>
          <p:nvPr/>
        </p:nvSpPr>
        <p:spPr>
          <a:xfrm>
            <a:off x="3491022" y="4728544"/>
            <a:ext cx="241890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Increasing Teacher knowledge of Standards</a:t>
            </a: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Increase Teacher knowledge of IB Program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/>
          <p:cNvSpPr/>
          <p:nvPr/>
        </p:nvSpPr>
        <p:spPr>
          <a:xfrm>
            <a:off x="1577000" y="2401200"/>
            <a:ext cx="1837800" cy="938700"/>
          </a:xfrm>
          <a:prstGeom prst="rect">
            <a:avLst/>
          </a:prstGeom>
          <a:solidFill>
            <a:srgbClr val="6A6A6A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lt1"/>
              </a:buClr>
              <a:buSzPts val="40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/>
          <p:cNvSpPr/>
          <p:nvPr/>
        </p:nvSpPr>
        <p:spPr>
          <a:xfrm>
            <a:off x="1577000" y="3616050"/>
            <a:ext cx="1837800" cy="780300"/>
          </a:xfrm>
          <a:prstGeom prst="rect">
            <a:avLst/>
          </a:prstGeom>
          <a:solidFill>
            <a:srgbClr val="006FA9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"/>
          <p:cNvSpPr/>
          <p:nvPr/>
        </p:nvSpPr>
        <p:spPr>
          <a:xfrm>
            <a:off x="1577013" y="4643575"/>
            <a:ext cx="1837800" cy="780300"/>
          </a:xfrm>
          <a:prstGeom prst="rect">
            <a:avLst/>
          </a:prstGeom>
          <a:solidFill>
            <a:srgbClr val="DF6A35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>
              <a:buClr>
                <a:schemeClr val="dk1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>
              <a:buClr>
                <a:schemeClr val="dk1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/>
          <p:cNvSpPr/>
          <p:nvPr/>
        </p:nvSpPr>
        <p:spPr>
          <a:xfrm>
            <a:off x="1577013" y="5680663"/>
            <a:ext cx="1837800" cy="780300"/>
          </a:xfrm>
          <a:prstGeom prst="rect">
            <a:avLst/>
          </a:prstGeom>
          <a:solidFill>
            <a:srgbClr val="BF9000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/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 Action, Engagement &amp; Empowerment</a:t>
            </a:r>
            <a:endParaRPr lang="en-US"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"/>
          <p:cNvSpPr/>
          <p:nvPr/>
        </p:nvSpPr>
        <p:spPr>
          <a:xfrm>
            <a:off x="3506997" y="5828424"/>
            <a:ext cx="241890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Improve stakeholder knowledge of school data and how to assist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Provide support to students and stakeholders in need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43;p11">
            <a:extLst>
              <a:ext uri="{FF2B5EF4-FFF2-40B4-BE49-F238E27FC236}">
                <a16:creationId xmlns:a16="http://schemas.microsoft.com/office/drawing/2014/main" id="{B0CD03E8-32BA-4663-9300-879DF6A5004B}"/>
              </a:ext>
            </a:extLst>
          </p:cNvPr>
          <p:cNvSpPr/>
          <p:nvPr/>
        </p:nvSpPr>
        <p:spPr>
          <a:xfrm>
            <a:off x="3491022" y="2357219"/>
            <a:ext cx="24189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endParaRPr lang="en-US" sz="10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236" y="176938"/>
            <a:ext cx="5693664" cy="768096"/>
          </a:xfrm>
        </p:spPr>
        <p:txBody>
          <a:bodyPr/>
          <a:lstStyle/>
          <a:p>
            <a:r>
              <a:rPr lang="en-US" sz="4400" b="1"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Agenda</a:t>
            </a:r>
            <a:endParaRPr lang="en-US" sz="4400" b="1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124" y="934571"/>
            <a:ext cx="7031450" cy="5539750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 to Order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Roll Call; Establish Quorum 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Action Items </a:t>
            </a:r>
            <a:r>
              <a:rPr lang="en-US" sz="13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(add items as needed)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Approval of Agenda 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Approval of Previous Minutes</a:t>
            </a:r>
          </a:p>
          <a:p>
            <a:pPr lvl="0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Discussion Items 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2025-2030 Strategic Plan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Facilities Master Plan Update </a:t>
            </a:r>
          </a:p>
          <a:p>
            <a:pPr lvl="1"/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Additional Discussion Item (</a:t>
            </a:r>
            <a:r>
              <a:rPr lang="en-US" sz="13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 needed)</a:t>
            </a:r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lvl="0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Information Items </a:t>
            </a:r>
            <a:r>
              <a:rPr lang="en-US" sz="13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(add items as needed)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Principal’s Report</a:t>
            </a:r>
          </a:p>
          <a:p>
            <a:pPr lvl="0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Announcements </a:t>
            </a:r>
          </a:p>
          <a:p>
            <a:pPr lvl="0"/>
            <a:r>
              <a:rPr lang="en-US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 Comment Adjournment</a:t>
            </a:r>
            <a:endParaRPr lang="en-US" sz="13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0000"/>
              </a:lnSpc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365760" y="2357"/>
            <a:ext cx="11164824" cy="132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/>
              <a:t>Proposed Updates to School Mission and Vision: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480822" y="1328057"/>
            <a:ext cx="5538977" cy="453934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endParaRPr lang="en-US" sz="2000" b="1" i="1" kern="1200" dirty="0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</a:pPr>
            <a:endParaRPr lang="en-US" sz="2000" b="1" i="1" dirty="0">
              <a:solidFill>
                <a:srgbClr val="FF00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000" b="1" i="1" kern="1200" dirty="0">
                <a:solidFill>
                  <a:srgbClr val="FF0000"/>
                </a:solidFill>
              </a:rPr>
              <a:t>Enter proposed changes to the school mission and vision here based on the GO </a:t>
            </a:r>
            <a:r>
              <a:rPr lang="en-US" sz="2000" b="1" i="1" dirty="0">
                <a:solidFill>
                  <a:srgbClr val="FF0000"/>
                </a:solidFill>
              </a:rPr>
              <a:t>T</a:t>
            </a:r>
            <a:r>
              <a:rPr lang="en-US" sz="2000" b="1" i="1" kern="1200" dirty="0">
                <a:solidFill>
                  <a:srgbClr val="FF0000"/>
                </a:solidFill>
              </a:rPr>
              <a:t>eam’s discussion. </a:t>
            </a:r>
          </a:p>
        </p:txBody>
      </p:sp>
      <p:pic>
        <p:nvPicPr>
          <p:cNvPr id="4" name="Graphic 3" descr="Repeat with solid fill">
            <a:extLst>
              <a:ext uri="{FF2B5EF4-FFF2-40B4-BE49-F238E27FC236}">
                <a16:creationId xmlns:a16="http://schemas.microsoft.com/office/drawing/2014/main" id="{4906F643-60C0-6799-84DC-FA02850427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/>
        </p:blipFill>
        <p:spPr>
          <a:xfrm>
            <a:off x="6818049" y="1328057"/>
            <a:ext cx="4352544" cy="435254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85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9" name="Google Shape;859;p10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926" b="7926"/>
          <a:stretch/>
        </p:blipFill>
        <p:spPr>
          <a:xfrm>
            <a:off x="-318053" y="-178906"/>
            <a:ext cx="12510051" cy="7036907"/>
          </a:xfrm>
          <a:prstGeom prst="rect">
            <a:avLst/>
          </a:prstGeom>
          <a:noFill/>
          <a:ln>
            <a:noFill/>
          </a:ln>
        </p:spPr>
      </p:pic>
      <p:sp>
        <p:nvSpPr>
          <p:cNvPr id="860" name="Google Shape;860;p108"/>
          <p:cNvSpPr/>
          <p:nvPr/>
        </p:nvSpPr>
        <p:spPr>
          <a:xfrm>
            <a:off x="-318053" y="-268360"/>
            <a:ext cx="12510000" cy="7215900"/>
          </a:xfrm>
          <a:prstGeom prst="rect">
            <a:avLst/>
          </a:prstGeom>
          <a:solidFill>
            <a:schemeClr val="dk1">
              <a:alpha val="77650"/>
            </a:schemeClr>
          </a:solidFill>
          <a:ln w="19050" cap="flat" cmpd="sng">
            <a:solidFill>
              <a:srgbClr val="5D5D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61" name="Google Shape;861;p108"/>
          <p:cNvGrpSpPr/>
          <p:nvPr/>
        </p:nvGrpSpPr>
        <p:grpSpPr>
          <a:xfrm>
            <a:off x="231891" y="1987743"/>
            <a:ext cx="11410171" cy="2963773"/>
            <a:chOff x="1741174" y="2781058"/>
            <a:chExt cx="10350300" cy="2963773"/>
          </a:xfrm>
        </p:grpSpPr>
        <p:sp>
          <p:nvSpPr>
            <p:cNvPr id="862" name="Google Shape;862;p108"/>
            <p:cNvSpPr txBox="1"/>
            <p:nvPr/>
          </p:nvSpPr>
          <p:spPr>
            <a:xfrm>
              <a:off x="1741174" y="2781058"/>
              <a:ext cx="10350300" cy="708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45720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3. Confirm 2030 Goals</a:t>
              </a:r>
              <a:endParaRPr sz="40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863" name="Google Shape;863;p108"/>
            <p:cNvSpPr txBox="1"/>
            <p:nvPr/>
          </p:nvSpPr>
          <p:spPr>
            <a:xfrm>
              <a:off x="1858407" y="5467931"/>
              <a:ext cx="2739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4" name="Google Shape;864;p108"/>
          <p:cNvSpPr txBox="1"/>
          <p:nvPr/>
        </p:nvSpPr>
        <p:spPr>
          <a:xfrm>
            <a:off x="1871334" y="6314798"/>
            <a:ext cx="791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One District. One Goal. Every Child.</a:t>
            </a:r>
            <a:endParaRPr sz="1600"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65" name="Google Shape;865;p108" title="APSLogo_White_Horz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4800" y="6208613"/>
            <a:ext cx="1400274" cy="551074"/>
          </a:xfrm>
          <a:prstGeom prst="rect">
            <a:avLst/>
          </a:prstGeom>
          <a:noFill/>
          <a:ln>
            <a:noFill/>
          </a:ln>
        </p:spPr>
      </p:pic>
      <p:sp>
        <p:nvSpPr>
          <p:cNvPr id="866" name="Google Shape;866;p108"/>
          <p:cNvSpPr txBox="1"/>
          <p:nvPr/>
        </p:nvSpPr>
        <p:spPr>
          <a:xfrm>
            <a:off x="1270000" y="2888325"/>
            <a:ext cx="99060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eorgia"/>
              <a:buChar char="●"/>
            </a:pPr>
            <a:r>
              <a:rPr lang="en-US" sz="25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Extend your Continuous Improvement Plan Goals to 2030</a:t>
            </a:r>
            <a:endParaRPr sz="25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Georgia"/>
              <a:buChar char="●"/>
            </a:pPr>
            <a:r>
              <a:rPr lang="en-US" sz="2500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Identify if there are any additional goals for the strategic plan beyond those identified. If so, capture them (no more than 1-2 additional goals)</a:t>
            </a:r>
            <a:endParaRPr sz="2100" dirty="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>
          <a:extLst>
            <a:ext uri="{FF2B5EF4-FFF2-40B4-BE49-F238E27FC236}">
              <a16:creationId xmlns:a16="http://schemas.microsoft.com/office/drawing/2014/main" id="{1AA15855-5558-F725-1142-0D9229355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3;p109">
            <a:extLst>
              <a:ext uri="{FF2B5EF4-FFF2-40B4-BE49-F238E27FC236}">
                <a16:creationId xmlns:a16="http://schemas.microsoft.com/office/drawing/2014/main" id="{A1D5C0A1-CAD3-2483-8D43-23BA2BCD171F}"/>
              </a:ext>
            </a:extLst>
          </p:cNvPr>
          <p:cNvSpPr txBox="1"/>
          <p:nvPr/>
        </p:nvSpPr>
        <p:spPr>
          <a:xfrm>
            <a:off x="9225522" y="486511"/>
            <a:ext cx="2706900" cy="419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1" name="Google Shape;871;p109">
            <a:extLst>
              <a:ext uri="{FF2B5EF4-FFF2-40B4-BE49-F238E27FC236}">
                <a16:creationId xmlns:a16="http://schemas.microsoft.com/office/drawing/2014/main" id="{EDFA09FC-163B-B3F1-2159-584B060B6D62}"/>
              </a:ext>
            </a:extLst>
          </p:cNvPr>
          <p:cNvSpPr txBox="1"/>
          <p:nvPr/>
        </p:nvSpPr>
        <p:spPr>
          <a:xfrm>
            <a:off x="3047997" y="29275"/>
            <a:ext cx="58929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Continuous Improvement Goals (Example)</a:t>
            </a:r>
            <a:endParaRPr kumimoji="0" sz="200" b="0" i="0" u="none" strike="noStrike" kern="1200" cap="none" spc="0" normalizeH="0" baseline="0" noProof="0">
              <a:ln>
                <a:noFill/>
              </a:ln>
              <a:solidFill>
                <a:srgbClr val="15151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109">
            <a:extLst>
              <a:ext uri="{FF2B5EF4-FFF2-40B4-BE49-F238E27FC236}">
                <a16:creationId xmlns:a16="http://schemas.microsoft.com/office/drawing/2014/main" id="{0FA3B027-4C70-8552-35C5-7BCFF39F29B1}"/>
              </a:ext>
            </a:extLst>
          </p:cNvPr>
          <p:cNvSpPr/>
          <p:nvPr/>
        </p:nvSpPr>
        <p:spPr>
          <a:xfrm>
            <a:off x="38100" y="4050155"/>
            <a:ext cx="165600" cy="381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873" name="Google Shape;873;p109">
            <a:extLst>
              <a:ext uri="{FF2B5EF4-FFF2-40B4-BE49-F238E27FC236}">
                <a16:creationId xmlns:a16="http://schemas.microsoft.com/office/drawing/2014/main" id="{7B156683-A0D6-03E1-F08A-1D70509E10BC}"/>
              </a:ext>
            </a:extLst>
          </p:cNvPr>
          <p:cNvSpPr txBox="1"/>
          <p:nvPr/>
        </p:nvSpPr>
        <p:spPr>
          <a:xfrm>
            <a:off x="348850" y="4088861"/>
            <a:ext cx="2706900" cy="1366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2030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the percentage of proficient and above learners as assessed by the GMAS EOG ELA will increase by 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20%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overall from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35%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</a:t>
            </a:r>
            <a:r>
              <a:rPr lang="en-US" sz="160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55%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4" name="Google Shape;874;p109">
            <a:extLst>
              <a:ext uri="{FF2B5EF4-FFF2-40B4-BE49-F238E27FC236}">
                <a16:creationId xmlns:a16="http://schemas.microsoft.com/office/drawing/2014/main" id="{970A4075-C3D4-96F0-C63C-14ED7DF4B02C}"/>
              </a:ext>
            </a:extLst>
          </p:cNvPr>
          <p:cNvSpPr/>
          <p:nvPr/>
        </p:nvSpPr>
        <p:spPr>
          <a:xfrm>
            <a:off x="2966478" y="4036049"/>
            <a:ext cx="296700" cy="381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875" name="Google Shape;875;p109">
            <a:extLst>
              <a:ext uri="{FF2B5EF4-FFF2-40B4-BE49-F238E27FC236}">
                <a16:creationId xmlns:a16="http://schemas.microsoft.com/office/drawing/2014/main" id="{DAB28AA3-00F3-8DE1-324C-15226A09F172}"/>
              </a:ext>
            </a:extLst>
          </p:cNvPr>
          <p:cNvSpPr txBox="1"/>
          <p:nvPr/>
        </p:nvSpPr>
        <p:spPr>
          <a:xfrm>
            <a:off x="3381567" y="4048136"/>
            <a:ext cx="2706900" cy="1218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2030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the percentage of proficient and above learners as assessed by the GMAS EOG Math will increase by 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20%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overall from 32%(2025) to </a:t>
            </a:r>
            <a:r>
              <a:rPr lang="en-US" sz="140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</a:rPr>
              <a:t>52%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. 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6" name="Google Shape;876;p109">
            <a:extLst>
              <a:ext uri="{FF2B5EF4-FFF2-40B4-BE49-F238E27FC236}">
                <a16:creationId xmlns:a16="http://schemas.microsoft.com/office/drawing/2014/main" id="{14762F48-C4D5-0A07-3F78-774E4A26C98B}"/>
              </a:ext>
            </a:extLst>
          </p:cNvPr>
          <p:cNvSpPr/>
          <p:nvPr/>
        </p:nvSpPr>
        <p:spPr>
          <a:xfrm>
            <a:off x="6025956" y="4064261"/>
            <a:ext cx="294191" cy="3879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877" name="Google Shape;877;p109">
            <a:extLst>
              <a:ext uri="{FF2B5EF4-FFF2-40B4-BE49-F238E27FC236}">
                <a16:creationId xmlns:a16="http://schemas.microsoft.com/office/drawing/2014/main" id="{3B3CFF89-6442-068A-1601-2AF61C5A5DB5}"/>
              </a:ext>
            </a:extLst>
          </p:cNvPr>
          <p:cNvSpPr txBox="1"/>
          <p:nvPr/>
        </p:nvSpPr>
        <p:spPr>
          <a:xfrm>
            <a:off x="6414283" y="4075286"/>
            <a:ext cx="2706900" cy="156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2030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the CCRPI attendance rate will remain at or above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Arial"/>
                <a:ea typeface="+mn-ea"/>
                <a:cs typeface="+mn-cs"/>
              </a:rPr>
              <a:t>90%,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 ensuring chronic absenteeism as determined by GADOE does not exceed 10% days absent for the student's enrollment period greater than 30 days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8" name="Google Shape;878;p109">
            <a:extLst>
              <a:ext uri="{FF2B5EF4-FFF2-40B4-BE49-F238E27FC236}">
                <a16:creationId xmlns:a16="http://schemas.microsoft.com/office/drawing/2014/main" id="{1F5977C4-55CD-535E-98E3-D9AAF6B789C9}"/>
              </a:ext>
            </a:extLst>
          </p:cNvPr>
          <p:cNvSpPr/>
          <p:nvPr/>
        </p:nvSpPr>
        <p:spPr>
          <a:xfrm>
            <a:off x="9082925" y="4023536"/>
            <a:ext cx="310500" cy="38000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0" name="Google Shape;880;p109">
            <a:extLst>
              <a:ext uri="{FF2B5EF4-FFF2-40B4-BE49-F238E27FC236}">
                <a16:creationId xmlns:a16="http://schemas.microsoft.com/office/drawing/2014/main" id="{142AED46-28F0-9D7D-5325-DE043769C84D}"/>
              </a:ext>
            </a:extLst>
          </p:cNvPr>
          <p:cNvSpPr/>
          <p:nvPr/>
        </p:nvSpPr>
        <p:spPr>
          <a:xfrm>
            <a:off x="38100" y="472405"/>
            <a:ext cx="165600" cy="381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881" name="Google Shape;881;p109">
            <a:extLst>
              <a:ext uri="{FF2B5EF4-FFF2-40B4-BE49-F238E27FC236}">
                <a16:creationId xmlns:a16="http://schemas.microsoft.com/office/drawing/2014/main" id="{9B2AF231-6099-1475-E5C9-A8C0896DC966}"/>
              </a:ext>
            </a:extLst>
          </p:cNvPr>
          <p:cNvSpPr txBox="1"/>
          <p:nvPr/>
        </p:nvSpPr>
        <p:spPr>
          <a:xfrm>
            <a:off x="348850" y="511111"/>
            <a:ext cx="2706900" cy="1613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80000"/>
              </a:lnSpc>
              <a:spcAft>
                <a:spcPts val="100"/>
              </a:spcAft>
              <a:defRPr/>
            </a:pPr>
            <a:r>
              <a:rPr lang="en-US" sz="1600" b="1" dirty="0">
                <a:ea typeface="Arial"/>
                <a:cs typeface="Arial"/>
                <a:sym typeface="Arial"/>
              </a:rPr>
              <a:t>During the 2025 school year we will Increase the number of students in grades 3-5 scoring proficient from 35 </a:t>
            </a: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% to 40% </a:t>
            </a:r>
            <a:r>
              <a:rPr lang="en-US" sz="1600" b="1" dirty="0">
                <a:ea typeface="Arial"/>
                <a:cs typeface="Arial"/>
                <a:sym typeface="Arial"/>
              </a:rPr>
              <a:t>on ELA Milestones</a:t>
            </a:r>
            <a:endParaRPr lang="en-US" sz="16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2" name="Google Shape;882;p109">
            <a:extLst>
              <a:ext uri="{FF2B5EF4-FFF2-40B4-BE49-F238E27FC236}">
                <a16:creationId xmlns:a16="http://schemas.microsoft.com/office/drawing/2014/main" id="{B5B574B5-98AA-58B5-528B-21CE7CCE29DA}"/>
              </a:ext>
            </a:extLst>
          </p:cNvPr>
          <p:cNvSpPr/>
          <p:nvPr/>
        </p:nvSpPr>
        <p:spPr>
          <a:xfrm>
            <a:off x="2966478" y="458299"/>
            <a:ext cx="296700" cy="3816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883" name="Google Shape;883;p109">
            <a:extLst>
              <a:ext uri="{FF2B5EF4-FFF2-40B4-BE49-F238E27FC236}">
                <a16:creationId xmlns:a16="http://schemas.microsoft.com/office/drawing/2014/main" id="{9072D5E2-F4FB-E1CE-BE47-0B24EDEF161B}"/>
              </a:ext>
            </a:extLst>
          </p:cNvPr>
          <p:cNvSpPr txBox="1"/>
          <p:nvPr/>
        </p:nvSpPr>
        <p:spPr>
          <a:xfrm>
            <a:off x="3381567" y="470386"/>
            <a:ext cx="2706900" cy="1613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80000"/>
              </a:lnSpc>
              <a:spcAft>
                <a:spcPts val="100"/>
              </a:spcAft>
              <a:defRPr/>
            </a:pPr>
            <a:r>
              <a:rPr lang="en-US" sz="1600" b="1" dirty="0">
                <a:ea typeface="Arial"/>
                <a:cs typeface="Arial"/>
                <a:sym typeface="Arial"/>
              </a:rPr>
              <a:t>During the 2025 school year we will Increase the number of students in grades 3-5 scoring proficient from 32 </a:t>
            </a:r>
            <a:r>
              <a:rPr lang="en-US" sz="1600" b="1" dirty="0">
                <a:solidFill>
                  <a:srgbClr val="000000"/>
                </a:solidFill>
                <a:ea typeface="Arial"/>
                <a:cs typeface="Arial"/>
                <a:sym typeface="Arial"/>
              </a:rPr>
              <a:t>% to 37% </a:t>
            </a:r>
            <a:r>
              <a:rPr lang="en-US" sz="1600" b="1" dirty="0">
                <a:ea typeface="Arial"/>
                <a:cs typeface="Arial"/>
                <a:sym typeface="Arial"/>
              </a:rPr>
              <a:t>on Math Milestones</a:t>
            </a:r>
            <a:endParaRPr lang="en-US" sz="16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4" name="Google Shape;884;p109">
            <a:extLst>
              <a:ext uri="{FF2B5EF4-FFF2-40B4-BE49-F238E27FC236}">
                <a16:creationId xmlns:a16="http://schemas.microsoft.com/office/drawing/2014/main" id="{82BE93B1-0190-ADB1-70A2-AB343BA164EE}"/>
              </a:ext>
            </a:extLst>
          </p:cNvPr>
          <p:cNvSpPr/>
          <p:nvPr/>
        </p:nvSpPr>
        <p:spPr>
          <a:xfrm>
            <a:off x="6025956" y="486511"/>
            <a:ext cx="294191" cy="3879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885" name="Google Shape;885;p109">
            <a:extLst>
              <a:ext uri="{FF2B5EF4-FFF2-40B4-BE49-F238E27FC236}">
                <a16:creationId xmlns:a16="http://schemas.microsoft.com/office/drawing/2014/main" id="{75102E7C-27F6-6D15-D7BE-47B1E384C081}"/>
              </a:ext>
            </a:extLst>
          </p:cNvPr>
          <p:cNvSpPr txBox="1"/>
          <p:nvPr/>
        </p:nvSpPr>
        <p:spPr>
          <a:xfrm>
            <a:off x="6428289" y="462059"/>
            <a:ext cx="2706900" cy="1416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80000"/>
              </a:lnSpc>
              <a:spcAft>
                <a:spcPts val="100"/>
              </a:spcAft>
              <a:defRPr/>
            </a:pPr>
            <a:r>
              <a:rPr lang="en-US" sz="1600" b="1" dirty="0"/>
              <a:t>During the 2025 School year we will increase the number of students with 10 or less days absent from 74% to 80%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6" name="Google Shape;886;p109">
            <a:extLst>
              <a:ext uri="{FF2B5EF4-FFF2-40B4-BE49-F238E27FC236}">
                <a16:creationId xmlns:a16="http://schemas.microsoft.com/office/drawing/2014/main" id="{D25F9D2E-2D75-189E-A983-216C1A3F462F}"/>
              </a:ext>
            </a:extLst>
          </p:cNvPr>
          <p:cNvSpPr txBox="1"/>
          <p:nvPr/>
        </p:nvSpPr>
        <p:spPr>
          <a:xfrm>
            <a:off x="2868872" y="3360300"/>
            <a:ext cx="5892900" cy="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2030 Strategic Plan Goals (Example)</a:t>
            </a:r>
            <a:endParaRPr kumimoji="0" sz="200" b="0" i="0" u="none" strike="noStrike" kern="1200" cap="none" spc="0" normalizeH="0" baseline="0" noProof="0">
              <a:ln>
                <a:noFill/>
              </a:ln>
              <a:solidFill>
                <a:srgbClr val="151515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109">
            <a:extLst>
              <a:ext uri="{FF2B5EF4-FFF2-40B4-BE49-F238E27FC236}">
                <a16:creationId xmlns:a16="http://schemas.microsoft.com/office/drawing/2014/main" id="{3C0FE42E-1BBF-CAA5-AF1E-34CED5A5AFA7}"/>
              </a:ext>
            </a:extLst>
          </p:cNvPr>
          <p:cNvSpPr/>
          <p:nvPr/>
        </p:nvSpPr>
        <p:spPr>
          <a:xfrm rot="5400000">
            <a:off x="5842000" y="2469575"/>
            <a:ext cx="165600" cy="1218900"/>
          </a:xfrm>
          <a:prstGeom prst="chevron">
            <a:avLst>
              <a:gd name="adj" fmla="val 50000"/>
            </a:avLst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Google Shape;884;p109">
            <a:extLst>
              <a:ext uri="{FF2B5EF4-FFF2-40B4-BE49-F238E27FC236}">
                <a16:creationId xmlns:a16="http://schemas.microsoft.com/office/drawing/2014/main" id="{DF9548D8-0BD5-0FFF-81CB-2C45BD9CFA93}"/>
              </a:ext>
            </a:extLst>
          </p:cNvPr>
          <p:cNvSpPr/>
          <p:nvPr/>
        </p:nvSpPr>
        <p:spPr>
          <a:xfrm>
            <a:off x="8879161" y="497536"/>
            <a:ext cx="294191" cy="38796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7739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>
          <a:extLst>
            <a:ext uri="{FF2B5EF4-FFF2-40B4-BE49-F238E27FC236}">
              <a16:creationId xmlns:a16="http://schemas.microsoft.com/office/drawing/2014/main" id="{B51A2010-0FF7-EC07-40E2-D89469D9D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">
            <a:extLst>
              <a:ext uri="{FF2B5EF4-FFF2-40B4-BE49-F238E27FC236}">
                <a16:creationId xmlns:a16="http://schemas.microsoft.com/office/drawing/2014/main" id="{13FA2B4D-A871-911F-A11C-37B6B296DD3B}"/>
              </a:ext>
            </a:extLst>
          </p:cNvPr>
          <p:cNvSpPr txBox="1"/>
          <p:nvPr/>
        </p:nvSpPr>
        <p:spPr>
          <a:xfrm>
            <a:off x="1524000" y="1803118"/>
            <a:ext cx="1837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1">
            <a:extLst>
              <a:ext uri="{FF2B5EF4-FFF2-40B4-BE49-F238E27FC236}">
                <a16:creationId xmlns:a16="http://schemas.microsoft.com/office/drawing/2014/main" id="{E1C9BEC3-F36D-C3AA-A963-7E8B49FE0A11}"/>
              </a:ext>
            </a:extLst>
          </p:cNvPr>
          <p:cNvSpPr/>
          <p:nvPr/>
        </p:nvSpPr>
        <p:spPr>
          <a:xfrm>
            <a:off x="6183349" y="2327269"/>
            <a:ext cx="4003500" cy="707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1A.</a:t>
            </a:r>
            <a:r>
              <a:rPr lang="en-US" sz="1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Implementation of an intervention block to reduce gaps in learning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1B.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Employ a literacy block with phonics for grades k-2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1C.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Create PLC planning time for teachers to internalize standards and plan for instruction</a:t>
            </a:r>
            <a:endParaRPr sz="1000" b="1" u="sng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1">
            <a:extLst>
              <a:ext uri="{FF2B5EF4-FFF2-40B4-BE49-F238E27FC236}">
                <a16:creationId xmlns:a16="http://schemas.microsoft.com/office/drawing/2014/main" id="{FDC4C8AC-F988-4D14-22A7-B3E5F7D3D404}"/>
              </a:ext>
            </a:extLst>
          </p:cNvPr>
          <p:cNvSpPr/>
          <p:nvPr/>
        </p:nvSpPr>
        <p:spPr>
          <a:xfrm>
            <a:off x="6183344" y="3616050"/>
            <a:ext cx="4003500" cy="7803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Create an attendance team to monitor and address attendance concerns, Create a Care Team to address student needs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Utilize SLC practices and restorative justice with the Counselor to reduce suspensions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11">
            <a:extLst>
              <a:ext uri="{FF2B5EF4-FFF2-40B4-BE49-F238E27FC236}">
                <a16:creationId xmlns:a16="http://schemas.microsoft.com/office/drawing/2014/main" id="{714F39FB-D765-1A15-28A5-3DB26E69B29B}"/>
              </a:ext>
            </a:extLst>
          </p:cNvPr>
          <p:cNvSpPr/>
          <p:nvPr/>
        </p:nvSpPr>
        <p:spPr>
          <a:xfrm>
            <a:off x="6183344" y="4703743"/>
            <a:ext cx="4003500" cy="7080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Monthly IB training for staff, Professional development individualized around teacher needs in reading and math, training for phonics program (</a:t>
            </a:r>
            <a:r>
              <a:rPr lang="en-US" sz="1000" dirty="0" err="1">
                <a:latin typeface="Calibri"/>
                <a:ea typeface="Calibri"/>
                <a:cs typeface="Calibri"/>
                <a:sym typeface="Calibri"/>
              </a:rPr>
              <a:t>Fundations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Ongoing PD for SEL, restorative practices, and trauma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1">
            <a:extLst>
              <a:ext uri="{FF2B5EF4-FFF2-40B4-BE49-F238E27FC236}">
                <a16:creationId xmlns:a16="http://schemas.microsoft.com/office/drawing/2014/main" id="{64933D7A-3DF2-2157-AE29-33CB7A6070F9}"/>
              </a:ext>
            </a:extLst>
          </p:cNvPr>
          <p:cNvSpPr/>
          <p:nvPr/>
        </p:nvSpPr>
        <p:spPr>
          <a:xfrm>
            <a:off x="6174467" y="5716832"/>
            <a:ext cx="4003500" cy="70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TBD: </a:t>
            </a:r>
            <a:r>
              <a:rPr lang="en-US" sz="1000" dirty="0">
                <a:latin typeface="Calibri"/>
                <a:ea typeface="Calibri"/>
                <a:cs typeface="Calibri"/>
                <a:sym typeface="Calibri"/>
              </a:rPr>
              <a:t>Conduct data meetings in PLC, with parents and students. Students will also have goal setting meetings with teachers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000" dirty="0">
                <a:solidFill>
                  <a:srgbClr val="000000"/>
                </a:solidFill>
                <a:latin typeface="Calibri"/>
                <a:cs typeface="Calibri"/>
                <a:sym typeface="Calibri"/>
              </a:rPr>
              <a:t>--Increase Parent Liaison and Social Worker positions to full time to support the needs of students and parents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1">
            <a:extLst>
              <a:ext uri="{FF2B5EF4-FFF2-40B4-BE49-F238E27FC236}">
                <a16:creationId xmlns:a16="http://schemas.microsoft.com/office/drawing/2014/main" id="{0A81076F-31F6-2669-7BA7-C742CD1414F3}"/>
              </a:ext>
            </a:extLst>
          </p:cNvPr>
          <p:cNvSpPr txBox="1"/>
          <p:nvPr/>
        </p:nvSpPr>
        <p:spPr>
          <a:xfrm>
            <a:off x="4450620" y="135804"/>
            <a:ext cx="35961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3500"/>
            </a:pPr>
            <a:r>
              <a:rPr lang="en-US" b="1" dirty="0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West Manor IB World School</a:t>
            </a:r>
            <a:endParaRPr sz="200" dirty="0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11">
            <a:extLst>
              <a:ext uri="{FF2B5EF4-FFF2-40B4-BE49-F238E27FC236}">
                <a16:creationId xmlns:a16="http://schemas.microsoft.com/office/drawing/2014/main" id="{B9DA8DC2-2515-6E99-DC59-62CB54F51E26}"/>
              </a:ext>
            </a:extLst>
          </p:cNvPr>
          <p:cNvSpPr txBox="1"/>
          <p:nvPr/>
        </p:nvSpPr>
        <p:spPr>
          <a:xfrm>
            <a:off x="1577000" y="300876"/>
            <a:ext cx="1837698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1">
            <a:extLst>
              <a:ext uri="{FF2B5EF4-FFF2-40B4-BE49-F238E27FC236}">
                <a16:creationId xmlns:a16="http://schemas.microsoft.com/office/drawing/2014/main" id="{BF077F51-26CA-463A-A0AB-D86432F81BE4}"/>
              </a:ext>
            </a:extLst>
          </p:cNvPr>
          <p:cNvSpPr txBox="1"/>
          <p:nvPr/>
        </p:nvSpPr>
        <p:spPr>
          <a:xfrm>
            <a:off x="6096003" y="1779539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11">
            <a:extLst>
              <a:ext uri="{FF2B5EF4-FFF2-40B4-BE49-F238E27FC236}">
                <a16:creationId xmlns:a16="http://schemas.microsoft.com/office/drawing/2014/main" id="{974ACF37-C643-B0B9-03BF-91D736A3E64B}"/>
              </a:ext>
            </a:extLst>
          </p:cNvPr>
          <p:cNvSpPr/>
          <p:nvPr/>
        </p:nvSpPr>
        <p:spPr>
          <a:xfrm>
            <a:off x="1609624" y="767853"/>
            <a:ext cx="2418900" cy="105770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23809"/>
              </a:lnSpc>
              <a:buClr>
                <a:srgbClr val="000000"/>
              </a:buClr>
              <a:buSzPts val="1050"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During the 2025 school year we will Increase the number of students in grades 3-5 scoring proficient from 35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to 40% </a:t>
            </a: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on ELA Milestones</a:t>
            </a:r>
            <a:endParaRPr lang="en-US"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1">
            <a:extLst>
              <a:ext uri="{FF2B5EF4-FFF2-40B4-BE49-F238E27FC236}">
                <a16:creationId xmlns:a16="http://schemas.microsoft.com/office/drawing/2014/main" id="{2CB38A32-BF1C-25C9-3BEF-12EEA20C8893}"/>
              </a:ext>
            </a:extLst>
          </p:cNvPr>
          <p:cNvSpPr/>
          <p:nvPr/>
        </p:nvSpPr>
        <p:spPr>
          <a:xfrm>
            <a:off x="4313259" y="902527"/>
            <a:ext cx="2287097" cy="91899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23809"/>
              </a:lnSpc>
              <a:buClr>
                <a:srgbClr val="000000"/>
              </a:buClr>
              <a:buSzPts val="1050"/>
            </a:pP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During the 2025 school year we will Increase the number of students in grades 3-5 scoring proficient from 32 </a:t>
            </a:r>
            <a:r>
              <a:rPr lang="en-US" sz="12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% to 37% </a:t>
            </a:r>
            <a:r>
              <a:rPr lang="en-US" sz="1200" b="1" dirty="0">
                <a:latin typeface="Arial"/>
                <a:ea typeface="Arial"/>
                <a:cs typeface="Arial"/>
                <a:sym typeface="Arial"/>
              </a:rPr>
              <a:t>on Math Milestones</a:t>
            </a:r>
            <a:endParaRPr lang="en-US"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23809"/>
              </a:lnSpc>
              <a:buClr>
                <a:srgbClr val="000000"/>
              </a:buClr>
              <a:buSzPts val="1050"/>
            </a:pPr>
            <a:endParaRPr lang="en-US" sz="1200" b="1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1">
            <a:extLst>
              <a:ext uri="{FF2B5EF4-FFF2-40B4-BE49-F238E27FC236}">
                <a16:creationId xmlns:a16="http://schemas.microsoft.com/office/drawing/2014/main" id="{938146D1-EB76-3136-7608-0E298FF18800}"/>
              </a:ext>
            </a:extLst>
          </p:cNvPr>
          <p:cNvSpPr/>
          <p:nvPr/>
        </p:nvSpPr>
        <p:spPr>
          <a:xfrm>
            <a:off x="6749738" y="820801"/>
            <a:ext cx="2155622" cy="100591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050"/>
            </a:pPr>
            <a:r>
              <a:rPr lang="en-US" sz="1200" b="1" dirty="0"/>
              <a:t>During the 2025 School year we will increase the number of students with 10 or less days absent from 74% to 80%</a:t>
            </a:r>
          </a:p>
        </p:txBody>
      </p:sp>
      <p:sp>
        <p:nvSpPr>
          <p:cNvPr id="339" name="Google Shape;339;p11">
            <a:extLst>
              <a:ext uri="{FF2B5EF4-FFF2-40B4-BE49-F238E27FC236}">
                <a16:creationId xmlns:a16="http://schemas.microsoft.com/office/drawing/2014/main" id="{BF5D7B89-2E15-F77D-9CF0-23E4CE636D8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>
              <a:buClr>
                <a:srgbClr val="000000"/>
              </a:buClr>
              <a:buSzPts val="1200"/>
            </a:pPr>
            <a:fld id="{00000000-1234-1234-1234-123412341234}" type="slidenum">
              <a:rPr lang="en-US" smtClean="0"/>
              <a:pPr algn="r">
                <a:buClr>
                  <a:srgbClr val="000000"/>
                </a:buClr>
                <a:buSzPts val="1200"/>
              </a:pPr>
              <a:t>23</a:t>
            </a:fld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1" name="Google Shape;341;p11">
            <a:extLst>
              <a:ext uri="{FF2B5EF4-FFF2-40B4-BE49-F238E27FC236}">
                <a16:creationId xmlns:a16="http://schemas.microsoft.com/office/drawing/2014/main" id="{8524B229-4E45-214E-937B-1BC4ADB1565B}"/>
              </a:ext>
            </a:extLst>
          </p:cNvPr>
          <p:cNvSpPr txBox="1"/>
          <p:nvPr/>
        </p:nvSpPr>
        <p:spPr>
          <a:xfrm>
            <a:off x="3526923" y="1808080"/>
            <a:ext cx="1837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3500"/>
            </a:pPr>
            <a:r>
              <a:rPr lang="en-US" sz="1200" b="1" i="1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sz="200" b="1" i="1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1">
            <a:extLst>
              <a:ext uri="{FF2B5EF4-FFF2-40B4-BE49-F238E27FC236}">
                <a16:creationId xmlns:a16="http://schemas.microsoft.com/office/drawing/2014/main" id="{1BCF9E93-58E1-1047-F3AC-C5A7EF6C13A2}"/>
              </a:ext>
            </a:extLst>
          </p:cNvPr>
          <p:cNvSpPr/>
          <p:nvPr/>
        </p:nvSpPr>
        <p:spPr>
          <a:xfrm>
            <a:off x="3496461" y="2477394"/>
            <a:ext cx="2418900" cy="1092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Increase student phonic awareness and create early readers</a:t>
            </a: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Increase student knowledge in numbers and operations domain</a:t>
            </a: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Increase student multiplication skills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11">
            <a:extLst>
              <a:ext uri="{FF2B5EF4-FFF2-40B4-BE49-F238E27FC236}">
                <a16:creationId xmlns:a16="http://schemas.microsoft.com/office/drawing/2014/main" id="{E34CA3FB-2E0C-D2DF-6BB9-D0E73DA59C22}"/>
              </a:ext>
            </a:extLst>
          </p:cNvPr>
          <p:cNvSpPr/>
          <p:nvPr/>
        </p:nvSpPr>
        <p:spPr>
          <a:xfrm>
            <a:off x="3496398" y="3628672"/>
            <a:ext cx="2418900" cy="938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4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Increase student attendance and decrease suspension rate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1">
            <a:extLst>
              <a:ext uri="{FF2B5EF4-FFF2-40B4-BE49-F238E27FC236}">
                <a16:creationId xmlns:a16="http://schemas.microsoft.com/office/drawing/2014/main" id="{58DAF961-B657-1586-F715-4B82AFEBA34C}"/>
              </a:ext>
            </a:extLst>
          </p:cNvPr>
          <p:cNvSpPr/>
          <p:nvPr/>
        </p:nvSpPr>
        <p:spPr>
          <a:xfrm>
            <a:off x="3491022" y="4728544"/>
            <a:ext cx="241890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lang="en-US" sz="1000" b="1" dirty="0">
                <a:latin typeface="Calibri"/>
                <a:ea typeface="Calibri"/>
                <a:cs typeface="Calibri"/>
                <a:sym typeface="Calibri"/>
              </a:rPr>
              <a:t>Increasing Teacher knowledge of Standards</a:t>
            </a: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6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Increase Teacher knowledge of IB Program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1">
            <a:extLst>
              <a:ext uri="{FF2B5EF4-FFF2-40B4-BE49-F238E27FC236}">
                <a16:creationId xmlns:a16="http://schemas.microsoft.com/office/drawing/2014/main" id="{CA12671F-2F20-C51E-E10F-807BEA3FAD81}"/>
              </a:ext>
            </a:extLst>
          </p:cNvPr>
          <p:cNvSpPr/>
          <p:nvPr/>
        </p:nvSpPr>
        <p:spPr>
          <a:xfrm>
            <a:off x="1577000" y="2401200"/>
            <a:ext cx="1837800" cy="938700"/>
          </a:xfrm>
          <a:prstGeom prst="rect">
            <a:avLst/>
          </a:prstGeom>
          <a:solidFill>
            <a:srgbClr val="6A6A6A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r>
              <a:rPr lang="en-US" sz="11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lt1"/>
              </a:buClr>
              <a:buSzPts val="40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11">
            <a:extLst>
              <a:ext uri="{FF2B5EF4-FFF2-40B4-BE49-F238E27FC236}">
                <a16:creationId xmlns:a16="http://schemas.microsoft.com/office/drawing/2014/main" id="{C2C43823-F75D-EEFD-1E31-712C458F1CD5}"/>
              </a:ext>
            </a:extLst>
          </p:cNvPr>
          <p:cNvSpPr/>
          <p:nvPr/>
        </p:nvSpPr>
        <p:spPr>
          <a:xfrm>
            <a:off x="1577000" y="3616050"/>
            <a:ext cx="1837800" cy="780300"/>
          </a:xfrm>
          <a:prstGeom prst="rect">
            <a:avLst/>
          </a:prstGeom>
          <a:solidFill>
            <a:srgbClr val="006FA9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sz="11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rgbClr val="000000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11">
            <a:extLst>
              <a:ext uri="{FF2B5EF4-FFF2-40B4-BE49-F238E27FC236}">
                <a16:creationId xmlns:a16="http://schemas.microsoft.com/office/drawing/2014/main" id="{8A1CA871-A16E-2C56-4CCC-576476CCCDF2}"/>
              </a:ext>
            </a:extLst>
          </p:cNvPr>
          <p:cNvSpPr/>
          <p:nvPr/>
        </p:nvSpPr>
        <p:spPr>
          <a:xfrm>
            <a:off x="1577013" y="4643575"/>
            <a:ext cx="1837800" cy="780300"/>
          </a:xfrm>
          <a:prstGeom prst="rect">
            <a:avLst/>
          </a:prstGeom>
          <a:solidFill>
            <a:srgbClr val="DF6A35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sz="12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>
              <a:buClr>
                <a:schemeClr val="dk1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>
              <a:buClr>
                <a:schemeClr val="dk1"/>
              </a:buClr>
              <a:buSzPts val="900"/>
            </a:pPr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sz="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p11">
            <a:extLst>
              <a:ext uri="{FF2B5EF4-FFF2-40B4-BE49-F238E27FC236}">
                <a16:creationId xmlns:a16="http://schemas.microsoft.com/office/drawing/2014/main" id="{ADE5C5B6-CFBA-2E38-8474-B0012B65BF15}"/>
              </a:ext>
            </a:extLst>
          </p:cNvPr>
          <p:cNvSpPr/>
          <p:nvPr/>
        </p:nvSpPr>
        <p:spPr>
          <a:xfrm>
            <a:off x="1577013" y="5680663"/>
            <a:ext cx="1837800" cy="780300"/>
          </a:xfrm>
          <a:prstGeom prst="rect">
            <a:avLst/>
          </a:prstGeom>
          <a:solidFill>
            <a:srgbClr val="BF9000"/>
          </a:solidFill>
          <a:ln w="508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r>
              <a:rPr lang="en-US" sz="1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sz="12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46" algn="ctr"/>
            <a:r>
              <a:rPr lang="en-US" sz="9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 Action, Engagement &amp; Empowerment</a:t>
            </a:r>
            <a:endParaRPr lang="en-US" sz="9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11">
            <a:extLst>
              <a:ext uri="{FF2B5EF4-FFF2-40B4-BE49-F238E27FC236}">
                <a16:creationId xmlns:a16="http://schemas.microsoft.com/office/drawing/2014/main" id="{2B7C2AD0-7E6C-E04A-3C06-088E56554A2B}"/>
              </a:ext>
            </a:extLst>
          </p:cNvPr>
          <p:cNvSpPr/>
          <p:nvPr/>
        </p:nvSpPr>
        <p:spPr>
          <a:xfrm>
            <a:off x="3506997" y="5828424"/>
            <a:ext cx="2418900" cy="1246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28600" indent="-228600"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Improve stakeholder knowledge of school data and how to assist</a:t>
            </a: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indent="-228600">
              <a:spcBef>
                <a:spcPts val="600"/>
              </a:spcBef>
              <a:buClr>
                <a:srgbClr val="000000"/>
              </a:buClr>
              <a:buSzPts val="1000"/>
              <a:buFont typeface="Calibri"/>
              <a:buAutoNum type="arabicPeriod" startAt="8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Provide support to students and stakeholders in need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indent="-165100">
              <a:spcBef>
                <a:spcPts val="600"/>
              </a:spcBef>
              <a:buClr>
                <a:srgbClr val="000000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43;p11">
            <a:extLst>
              <a:ext uri="{FF2B5EF4-FFF2-40B4-BE49-F238E27FC236}">
                <a16:creationId xmlns:a16="http://schemas.microsoft.com/office/drawing/2014/main" id="{23427F85-343A-4531-7B61-FD17B609BFAB}"/>
              </a:ext>
            </a:extLst>
          </p:cNvPr>
          <p:cNvSpPr/>
          <p:nvPr/>
        </p:nvSpPr>
        <p:spPr>
          <a:xfrm>
            <a:off x="3491022" y="2357219"/>
            <a:ext cx="2418900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endParaRPr lang="en-US" sz="1000" b="1" dirty="0"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spcBef>
                <a:spcPts val="600"/>
              </a:spcBef>
              <a:buClr>
                <a:schemeClr val="dk1"/>
              </a:buClr>
              <a:buSzPts val="1000"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0713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83867-F15A-AA5F-622A-597EDBC8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F63A3B-78C7-47BE-AE5E-E10140E046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6AFE69-1EFF-278A-9400-9B6DC48BB413}"/>
              </a:ext>
            </a:extLst>
          </p:cNvPr>
          <p:cNvGraphicFramePr/>
          <p:nvPr/>
        </p:nvGraphicFramePr>
        <p:xfrm>
          <a:off x="3175000" y="2730415"/>
          <a:ext cx="8128000" cy="334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ACC072-28EB-25D0-E463-0B72AF804B42}"/>
              </a:ext>
            </a:extLst>
          </p:cNvPr>
          <p:cNvGraphicFramePr/>
          <p:nvPr/>
        </p:nvGraphicFramePr>
        <p:xfrm>
          <a:off x="3199384" y="1211156"/>
          <a:ext cx="8128000" cy="237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C1D5CAD-890C-BEB2-1393-CC79E29778A5}"/>
              </a:ext>
            </a:extLst>
          </p:cNvPr>
          <p:cNvGraphicFramePr/>
          <p:nvPr/>
        </p:nvGraphicFramePr>
        <p:xfrm>
          <a:off x="3012038" y="4560570"/>
          <a:ext cx="8128000" cy="273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845BB8F-484F-467E-BFA3-70D94F9187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8975" y="2855108"/>
            <a:ext cx="2364121" cy="2789132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8FF314C4-6ECF-58E7-4003-4DC39957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14" y="102870"/>
            <a:ext cx="9373378" cy="1600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 cap="all" baseline="0" dirty="0">
                <a:solidFill>
                  <a:schemeClr val="tx2"/>
                </a:solidFill>
              </a:rPr>
              <a:t>Connecting the</a:t>
            </a:r>
            <a:br>
              <a:rPr lang="en-US" sz="3600" b="1" kern="1200" cap="all" baseline="0" dirty="0">
                <a:solidFill>
                  <a:schemeClr val="tx2"/>
                </a:solidFill>
              </a:rPr>
            </a:br>
            <a:r>
              <a:rPr lang="en-US" sz="3600" b="1" kern="1200" cap="all" baseline="0" dirty="0">
                <a:solidFill>
                  <a:schemeClr val="tx2"/>
                </a:solidFill>
              </a:rPr>
              <a:t>Strategic plan &amp; </a:t>
            </a:r>
            <a:br>
              <a:rPr lang="en-US" sz="3600" b="1" kern="1200" cap="all" baseline="0" dirty="0">
                <a:solidFill>
                  <a:schemeClr val="tx2"/>
                </a:solidFill>
              </a:rPr>
            </a:br>
            <a:r>
              <a:rPr lang="en-US" sz="3600" b="1" kern="1200" cap="all" baseline="0" dirty="0">
                <a:solidFill>
                  <a:schemeClr val="tx2"/>
                </a:solidFill>
              </a:rPr>
              <a:t>Continuous Improvement Plan</a:t>
            </a:r>
          </a:p>
        </p:txBody>
      </p:sp>
    </p:spTree>
    <p:extLst>
      <p:ext uri="{BB962C8B-B14F-4D97-AF65-F5344CB8AC3E}">
        <p14:creationId xmlns:p14="http://schemas.microsoft.com/office/powerpoint/2010/main" val="1551699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2016037" y="112498"/>
            <a:ext cx="8289421" cy="170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Strategic Plan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Priority Ranking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470017" y="2144995"/>
            <a:ext cx="748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C8B02-3910-1291-098C-2B2D7DFD639C}"/>
              </a:ext>
            </a:extLst>
          </p:cNvPr>
          <p:cNvSpPr txBox="1"/>
          <p:nvPr/>
        </p:nvSpPr>
        <p:spPr>
          <a:xfrm>
            <a:off x="5512421" y="2111291"/>
            <a:ext cx="60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Insert the school’s priorities from Higher to Lower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A78CE96-E5BA-EF3A-7B27-C48C2EC93A32}"/>
              </a:ext>
            </a:extLst>
          </p:cNvPr>
          <p:cNvSpPr/>
          <p:nvPr/>
        </p:nvSpPr>
        <p:spPr>
          <a:xfrm>
            <a:off x="392649" y="2587752"/>
            <a:ext cx="502920" cy="353872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BC8D2-E0D2-48A1-071D-45B80C433627}"/>
              </a:ext>
            </a:extLst>
          </p:cNvPr>
          <p:cNvSpPr txBox="1"/>
          <p:nvPr/>
        </p:nvSpPr>
        <p:spPr>
          <a:xfrm>
            <a:off x="260029" y="226364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Higher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AA40D-00A5-285B-67A0-5260578C2903}"/>
              </a:ext>
            </a:extLst>
          </p:cNvPr>
          <p:cNvSpPr txBox="1"/>
          <p:nvPr/>
        </p:nvSpPr>
        <p:spPr>
          <a:xfrm>
            <a:off x="285003" y="6126480"/>
            <a:ext cx="718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Lower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46DF0-9620-C560-EE73-D65B5F1F5E2A}"/>
              </a:ext>
            </a:extLst>
          </p:cNvPr>
          <p:cNvSpPr txBox="1"/>
          <p:nvPr/>
        </p:nvSpPr>
        <p:spPr>
          <a:xfrm>
            <a:off x="5009566" y="2812507"/>
            <a:ext cx="6097508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1.Increase student phonic awareness and create early readers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  Increase student knowledge in numbers and operations domain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 Increase student multiplication skills </a:t>
            </a: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4. Increase student attendance and decrease suspension rate 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5.Increasing Teacher knowledge of Standards </a:t>
            </a:r>
            <a:endParaRPr lang="en-US"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6.Increase Teacher knowledge of IB Program</a:t>
            </a:r>
          </a:p>
          <a:p>
            <a:pPr>
              <a:buClr>
                <a:srgbClr val="000000"/>
              </a:buClr>
              <a:buSzPts val="1000"/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7. Improve stakeholder knowledge of school data and how to assist</a:t>
            </a:r>
            <a:endParaRPr lang="en-US" sz="180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600"/>
              </a:spcBef>
              <a:buClr>
                <a:srgbClr val="000000"/>
              </a:buClr>
              <a:buSzPts val="1000"/>
            </a:pP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 Provide support to students and stakeholders in need</a:t>
            </a:r>
          </a:p>
        </p:txBody>
      </p:sp>
    </p:spTree>
    <p:extLst>
      <p:ext uri="{BB962C8B-B14F-4D97-AF65-F5344CB8AC3E}">
        <p14:creationId xmlns:p14="http://schemas.microsoft.com/office/powerpoint/2010/main" val="2279320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4E3B8-56FB-D151-8BF1-5417F2A03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5" y="218893"/>
            <a:ext cx="11801311" cy="1325700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Clr>
                <a:srgbClr val="000000"/>
              </a:buClr>
              <a:buSzTx/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Guiding Question: After reviewing our current Strategic Plan and school KPIs, are there any additional goals we would like to include with our 2030 CIP Goals for the 2025-2030 Strategic Plan? </a:t>
            </a:r>
            <a:r>
              <a:rPr lang="en-US" sz="2000" i="1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(No more than 1-2 additional goals)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797D1A-55F2-3BB2-6F59-F3B1CC08D548}"/>
              </a:ext>
            </a:extLst>
          </p:cNvPr>
          <p:cNvSpPr txBox="1"/>
          <p:nvPr/>
        </p:nvSpPr>
        <p:spPr>
          <a:xfrm>
            <a:off x="2746793" y="1544593"/>
            <a:ext cx="5996178" cy="4201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indent="-342900">
              <a:spcAft>
                <a:spcPts val="600"/>
              </a:spcAft>
              <a:buFont typeface="+mj-lt"/>
              <a:buAutoNum type="arabicPeriod"/>
            </a:pPr>
            <a:r>
              <a:rPr lang="en-US" sz="2000" b="1" i="1" kern="1200" dirty="0">
                <a:solidFill>
                  <a:srgbClr val="FF0000"/>
                </a:solidFill>
              </a:rPr>
              <a:t>Enter any proposed additional goals </a:t>
            </a:r>
            <a:r>
              <a:rPr lang="en-US" sz="2000" b="1" i="1" dirty="0">
                <a:solidFill>
                  <a:srgbClr val="FF0000"/>
                </a:solidFill>
              </a:rPr>
              <a:t>for the </a:t>
            </a:r>
            <a:r>
              <a:rPr lang="en-US" sz="2000" b="1" i="1" kern="1200" dirty="0">
                <a:solidFill>
                  <a:srgbClr val="FF0000"/>
                </a:solidFill>
              </a:rPr>
              <a:t>strategic plan that the team identifies here. </a:t>
            </a:r>
          </a:p>
          <a:p>
            <a:pPr>
              <a:spcAft>
                <a:spcPts val="600"/>
              </a:spcAft>
            </a:pPr>
            <a:endParaRPr lang="en-US" sz="2000" i="1" kern="1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739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07720" y="0"/>
            <a:ext cx="6400800" cy="1439552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Principal’s Report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5501D-7CAB-BB4E-B5D4-FE99D71421CA}"/>
              </a:ext>
            </a:extLst>
          </p:cNvPr>
          <p:cNvSpPr txBox="1"/>
          <p:nvPr/>
        </p:nvSpPr>
        <p:spPr>
          <a:xfrm>
            <a:off x="3358134" y="2951494"/>
            <a:ext cx="64968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West Manor currently 3</a:t>
            </a:r>
            <a:r>
              <a:rPr lang="en-US" sz="1800" b="1" baseline="30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rd</a:t>
            </a: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in the state for Prodigy (Math Contest)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b="1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Mrs Walker named district team lead for IB</a:t>
            </a: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10/8 Picture Day</a:t>
            </a:r>
            <a:endParaRPr lang="en-US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10/09 Report Cards (push for infinite Campus)</a:t>
            </a: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10/10 SOTM</a:t>
            </a:r>
            <a:endParaRPr lang="en-US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10/13-10/14 PD Days</a:t>
            </a:r>
            <a:endParaRPr lang="en-US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10/22 Reading with Rari </a:t>
            </a:r>
            <a:endParaRPr lang="en-US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10/23 Earthquake drill</a:t>
            </a:r>
            <a:endParaRPr lang="en-US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10/24 Mass Vision screening </a:t>
            </a:r>
            <a:endParaRPr lang="en-US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marR="0" lvl="0" indent="-342900"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10/30  Fall Festival </a:t>
            </a:r>
            <a:endParaRPr lang="en-US" sz="2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679C65-F903-6297-8864-BC276CA0A426}"/>
              </a:ext>
            </a:extLst>
          </p:cNvPr>
          <p:cNvSpPr txBox="1">
            <a:spLocks/>
          </p:cNvSpPr>
          <p:nvPr/>
        </p:nvSpPr>
        <p:spPr>
          <a:xfrm>
            <a:off x="420624" y="3127248"/>
            <a:ext cx="7521388" cy="76809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3656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/>
              <a:t>Facilities Planning Update </a:t>
            </a:r>
          </a:p>
          <a:p>
            <a:pPr algn="ctr"/>
            <a:endParaRPr lang="en-US" sz="1600" u="sng" dirty="0"/>
          </a:p>
          <a:p>
            <a:pPr algn="ctr"/>
            <a:r>
              <a:rPr lang="en-US" sz="1600" u="sng" dirty="0"/>
              <a:t>REFINED SCENARIO: </a:t>
            </a:r>
            <a:r>
              <a:rPr lang="en-US" sz="1600" dirty="0">
                <a:solidFill>
                  <a:srgbClr val="00B050"/>
                </a:solidFill>
              </a:rPr>
              <a:t>Re-purpose Peyton Forest ES Facility Improvements to Beecher Hills ES Realign boundaries for Beecher Hills, Miles, Peyton Forest, and West Manor 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sz="1600" u="sng" dirty="0"/>
              <a:t>NEW IDEA with DEEPER INVESTMENT: </a:t>
            </a:r>
            <a:r>
              <a:rPr lang="en-US" sz="1600" dirty="0">
                <a:solidFill>
                  <a:srgbClr val="0070C0"/>
                </a:solidFill>
              </a:rPr>
              <a:t>Build NEW Middle School on Peyton Forest ES site Peyton Forest ES redistributed to Beecher Hills &amp; West Manor (at Young MS Facility) West Manor ES moves to Young MS; Convert Young MS to West Manor ES</a:t>
            </a:r>
          </a:p>
        </p:txBody>
      </p:sp>
    </p:spTree>
    <p:extLst>
      <p:ext uri="{BB962C8B-B14F-4D97-AF65-F5344CB8AC3E}">
        <p14:creationId xmlns:p14="http://schemas.microsoft.com/office/powerpoint/2010/main" val="49955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A400C-BB3A-D41F-7316-A92048607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F97DF15F-7FE6-CF03-38F4-9FA4DC2A199A}"/>
              </a:ext>
            </a:extLst>
          </p:cNvPr>
          <p:cNvGrpSpPr/>
          <p:nvPr/>
        </p:nvGrpSpPr>
        <p:grpSpPr>
          <a:xfrm>
            <a:off x="6096000" y="0"/>
            <a:ext cx="6096000" cy="6858001"/>
            <a:chOff x="0" y="0"/>
            <a:chExt cx="2408296" cy="294270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3E6013D-50EA-AB2A-4C44-141F6DAA70CB}"/>
                </a:ext>
              </a:extLst>
            </p:cNvPr>
            <p:cNvSpPr/>
            <p:nvPr/>
          </p:nvSpPr>
          <p:spPr>
            <a:xfrm>
              <a:off x="0" y="0"/>
              <a:ext cx="2408296" cy="2942706"/>
            </a:xfrm>
            <a:custGeom>
              <a:avLst/>
              <a:gdLst/>
              <a:ahLst/>
              <a:cxnLst/>
              <a:rect l="l" t="t" r="r" b="b"/>
              <a:pathLst>
                <a:path w="2408296" h="2942706">
                  <a:moveTo>
                    <a:pt x="0" y="0"/>
                  </a:moveTo>
                  <a:lnTo>
                    <a:pt x="2408296" y="0"/>
                  </a:lnTo>
                  <a:lnTo>
                    <a:pt x="2408296" y="2942706"/>
                  </a:lnTo>
                  <a:lnTo>
                    <a:pt x="0" y="2942706"/>
                  </a:lnTo>
                  <a:close/>
                </a:path>
              </a:pathLst>
            </a:custGeom>
            <a:solidFill>
              <a:srgbClr val="D8031C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EB43BF6-1628-4ACB-E614-AB94D1536FF5}"/>
                </a:ext>
              </a:extLst>
            </p:cNvPr>
            <p:cNvSpPr txBox="1"/>
            <p:nvPr/>
          </p:nvSpPr>
          <p:spPr>
            <a:xfrm>
              <a:off x="0" y="-57150"/>
              <a:ext cx="2408296" cy="2999856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A5117E00-5BDD-4F2B-CE66-491CB41174EA}"/>
              </a:ext>
            </a:extLst>
          </p:cNvPr>
          <p:cNvSpPr/>
          <p:nvPr/>
        </p:nvSpPr>
        <p:spPr>
          <a:xfrm>
            <a:off x="11501704" y="3698552"/>
            <a:ext cx="690297" cy="1910165"/>
          </a:xfrm>
          <a:custGeom>
            <a:avLst/>
            <a:gdLst/>
            <a:ahLst/>
            <a:cxnLst/>
            <a:rect l="l" t="t" r="r" b="b"/>
            <a:pathLst>
              <a:path w="3129993" h="2865247">
                <a:moveTo>
                  <a:pt x="0" y="0"/>
                </a:moveTo>
                <a:lnTo>
                  <a:pt x="3129993" y="0"/>
                </a:lnTo>
                <a:lnTo>
                  <a:pt x="3129993" y="2865248"/>
                </a:lnTo>
                <a:lnTo>
                  <a:pt x="0" y="28652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r="-202285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85993EB-C95D-AE44-7E1E-CC0C310D8996}"/>
              </a:ext>
            </a:extLst>
          </p:cNvPr>
          <p:cNvSpPr/>
          <p:nvPr/>
        </p:nvSpPr>
        <p:spPr>
          <a:xfrm>
            <a:off x="4693567" y="0"/>
            <a:ext cx="2028692" cy="685800"/>
          </a:xfrm>
          <a:custGeom>
            <a:avLst/>
            <a:gdLst/>
            <a:ahLst/>
            <a:cxnLst/>
            <a:rect l="l" t="t" r="r" b="b"/>
            <a:pathLst>
              <a:path w="3043038" h="2785648">
                <a:moveTo>
                  <a:pt x="0" y="0"/>
                </a:moveTo>
                <a:lnTo>
                  <a:pt x="3043039" y="0"/>
                </a:lnTo>
                <a:lnTo>
                  <a:pt x="3043039" y="2785648"/>
                </a:lnTo>
                <a:lnTo>
                  <a:pt x="0" y="27856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170794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F9266FA1-CC7B-8E6B-AC74-EFD926E09409}"/>
              </a:ext>
            </a:extLst>
          </p:cNvPr>
          <p:cNvGrpSpPr/>
          <p:nvPr/>
        </p:nvGrpSpPr>
        <p:grpSpPr>
          <a:xfrm>
            <a:off x="7106536" y="842315"/>
            <a:ext cx="4044419" cy="4938739"/>
            <a:chOff x="0" y="0"/>
            <a:chExt cx="1597795" cy="10565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3B0ABF0-7C26-B11A-F485-E4CAE10AB852}"/>
                </a:ext>
              </a:extLst>
            </p:cNvPr>
            <p:cNvSpPr/>
            <p:nvPr/>
          </p:nvSpPr>
          <p:spPr>
            <a:xfrm>
              <a:off x="0" y="0"/>
              <a:ext cx="1597795" cy="1056500"/>
            </a:xfrm>
            <a:custGeom>
              <a:avLst/>
              <a:gdLst/>
              <a:ahLst/>
              <a:cxnLst/>
              <a:rect l="l" t="t" r="r" b="b"/>
              <a:pathLst>
                <a:path w="1597795" h="1056500">
                  <a:moveTo>
                    <a:pt x="0" y="0"/>
                  </a:moveTo>
                  <a:lnTo>
                    <a:pt x="1597795" y="0"/>
                  </a:lnTo>
                  <a:lnTo>
                    <a:pt x="1597795" y="1056500"/>
                  </a:lnTo>
                  <a:lnTo>
                    <a:pt x="0" y="10565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800">
                <a:latin typeface="Segoe UI" panose="020B0502040204020203" pitchFamily="34" charset="0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9018621-89F1-F2B3-6CE4-D6F98A5FE0CF}"/>
                </a:ext>
              </a:extLst>
            </p:cNvPr>
            <p:cNvSpPr txBox="1"/>
            <p:nvPr/>
          </p:nvSpPr>
          <p:spPr>
            <a:xfrm>
              <a:off x="0" y="-57150"/>
              <a:ext cx="1597795" cy="11136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>
              <a:defPPr>
                <a:defRPr lang="en-US"/>
              </a:defPPr>
              <a:lvl1pPr marL="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04770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0953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14309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21907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523848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61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33387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438156" algn="l" defTabSz="609539" rtl="0" eaLnBrk="1" latinLnBrk="0" hangingPunct="1">
                <a:defRPr sz="1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ts val="1680"/>
                </a:lnSpc>
              </a:pPr>
              <a:endParaRPr sz="800">
                <a:latin typeface="Segoe UI" panose="020B0502040204020203" pitchFamily="34" charset="0"/>
              </a:endParaRP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92941796-F225-3291-057E-D587FE52F2A3}"/>
              </a:ext>
            </a:extLst>
          </p:cNvPr>
          <p:cNvSpPr/>
          <p:nvPr/>
        </p:nvSpPr>
        <p:spPr>
          <a:xfrm rot="16200000" flipH="1">
            <a:off x="652198" y="-652198"/>
            <a:ext cx="1141603" cy="2445999"/>
          </a:xfrm>
          <a:custGeom>
            <a:avLst/>
            <a:gdLst/>
            <a:ahLst/>
            <a:cxnLst/>
            <a:rect l="l" t="t" r="r" b="b"/>
            <a:pathLst>
              <a:path w="2007680" h="4114800">
                <a:moveTo>
                  <a:pt x="2007680" y="0"/>
                </a:moveTo>
                <a:lnTo>
                  <a:pt x="0" y="0"/>
                </a:lnTo>
                <a:lnTo>
                  <a:pt x="0" y="4114800"/>
                </a:lnTo>
                <a:lnTo>
                  <a:pt x="2007680" y="4114800"/>
                </a:lnTo>
                <a:lnTo>
                  <a:pt x="200768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17244" t="-12151" r="1"/>
            </a:stretch>
          </a:blipFill>
        </p:spPr>
        <p:txBody>
          <a:bodyPr/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800">
              <a:latin typeface="Segoe UI" panose="020B0502040204020203" pitchFamily="34" charset="0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EF03E5EF-F54B-5C22-F456-29BF4BE95B97}"/>
              </a:ext>
            </a:extLst>
          </p:cNvPr>
          <p:cNvSpPr txBox="1"/>
          <p:nvPr/>
        </p:nvSpPr>
        <p:spPr>
          <a:xfrm>
            <a:off x="7121791" y="2511921"/>
            <a:ext cx="4044419" cy="16578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266"/>
              </a:lnSpc>
            </a:pPr>
            <a:r>
              <a:rPr lang="en-US" sz="3734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Comprehensive Long-Range Facilities Plan</a:t>
            </a:r>
            <a:r>
              <a:rPr lang="en-US" sz="4266" b="1" spc="-42">
                <a:solidFill>
                  <a:srgbClr val="1D1D1B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477CC2-D422-C8FE-E8D2-4F03468AD904}"/>
              </a:ext>
            </a:extLst>
          </p:cNvPr>
          <p:cNvSpPr txBox="1"/>
          <p:nvPr/>
        </p:nvSpPr>
        <p:spPr>
          <a:xfrm>
            <a:off x="218363" y="1421005"/>
            <a:ext cx="5648683" cy="4648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APS Forward 2040:</a:t>
            </a:r>
          </a:p>
          <a:p>
            <a:r>
              <a:rPr lang="en-US" sz="2667" b="1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Reshaping the Future of Education</a:t>
            </a:r>
          </a:p>
          <a:p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b="1" u="sng">
                <a:latin typeface="Segoe UI" panose="020B0502040204020203" pitchFamily="34" charset="0"/>
                <a:cs typeface="Segoe UI" panose="020B0502040204020203" pitchFamily="34" charset="0"/>
              </a:rPr>
              <a:t>Taskforce Meetings</a:t>
            </a:r>
          </a:p>
          <a:p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</a:rPr>
              <a:t>May 8, 2025 - </a:t>
            </a:r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  <a:hlinkClick r:id="rId9"/>
              </a:rPr>
              <a:t>Presentation</a:t>
            </a:r>
            <a:endParaRPr lang="en-US" sz="1867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</a:rPr>
              <a:t>August 5, 2025- </a:t>
            </a:r>
            <a:r>
              <a:rPr lang="en-US" sz="1867">
                <a:latin typeface="Segoe UI" panose="020B0502040204020203" pitchFamily="34" charset="0"/>
                <a:cs typeface="Segoe UI" panose="020B0502040204020203" pitchFamily="34" charset="0"/>
                <a:hlinkClick r:id="rId10"/>
              </a:rPr>
              <a:t>Presentation</a:t>
            </a:r>
            <a:endParaRPr lang="en-US" sz="1867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sz="160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400" b="1" u="sng">
                <a:latin typeface="Segoe UI" panose="020B0502040204020203" pitchFamily="34" charset="0"/>
                <a:cs typeface="Segoe UI" panose="020B0502040204020203" pitchFamily="34" charset="0"/>
              </a:rPr>
              <a:t>Upcoming Public Meetings</a:t>
            </a:r>
          </a:p>
          <a:p>
            <a:pPr marL="228611" indent="228611">
              <a:buFont typeface="Arial" panose="020B0604020202020204" pitchFamily="34" charset="0"/>
              <a:buChar char="•"/>
            </a:pPr>
            <a:r>
              <a:rPr lang="en-US" sz="1867"/>
              <a:t>October 20</a:t>
            </a:r>
          </a:p>
          <a:p>
            <a:pPr marL="228611" indent="228611">
              <a:buFont typeface="Arial" panose="020B0604020202020204" pitchFamily="34" charset="0"/>
              <a:buChar char="•"/>
            </a:pPr>
            <a:r>
              <a:rPr lang="en-US" sz="1867"/>
              <a:t>November 10</a:t>
            </a:r>
          </a:p>
          <a:p>
            <a:r>
              <a:rPr lang="en-US" sz="1867" b="1">
                <a:solidFill>
                  <a:schemeClr val="accent4"/>
                </a:solidFill>
              </a:rPr>
              <a:t>Virtual</a:t>
            </a:r>
            <a:r>
              <a:rPr lang="en-US" sz="1867">
                <a:solidFill>
                  <a:schemeClr val="accent4"/>
                </a:solidFill>
              </a:rPr>
              <a:t> – at Noon</a:t>
            </a:r>
          </a:p>
          <a:p>
            <a:r>
              <a:rPr lang="en-US" sz="1867" b="1">
                <a:solidFill>
                  <a:schemeClr val="accent4"/>
                </a:solidFill>
              </a:rPr>
              <a:t>In-person</a:t>
            </a:r>
            <a:r>
              <a:rPr lang="en-US" sz="1867">
                <a:solidFill>
                  <a:schemeClr val="accent4"/>
                </a:solidFill>
              </a:rPr>
              <a:t> at 6PM at CLL (130 Trinity Ave)</a:t>
            </a:r>
          </a:p>
          <a:p>
            <a:endParaRPr lang="en-US" sz="1600"/>
          </a:p>
          <a:p>
            <a:endParaRPr lang="en-US" sz="8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15193-2A0E-9BA5-4012-486CFF214E3B}"/>
              </a:ext>
            </a:extLst>
          </p:cNvPr>
          <p:cNvSpPr txBox="1"/>
          <p:nvPr/>
        </p:nvSpPr>
        <p:spPr>
          <a:xfrm>
            <a:off x="7376145" y="4274593"/>
            <a:ext cx="3505200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67">
                <a:solidFill>
                  <a:schemeClr val="accent4"/>
                </a:solidFill>
              </a:rPr>
              <a:t>atlantapublicschools.us/APS2040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E0112B67-B809-7FD2-4784-74CC5DC46677}"/>
              </a:ext>
            </a:extLst>
          </p:cNvPr>
          <p:cNvSpPr txBox="1"/>
          <p:nvPr/>
        </p:nvSpPr>
        <p:spPr>
          <a:xfrm>
            <a:off x="7121791" y="1670343"/>
            <a:ext cx="4044419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04770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0953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309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1907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23848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61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3387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algn="l" defTabSz="609539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ts val="4266"/>
              </a:lnSpc>
            </a:pPr>
            <a:r>
              <a:rPr lang="en-US" sz="4000" spc="-42">
                <a:ln>
                  <a:solidFill>
                    <a:schemeClr val="accent1"/>
                  </a:solidFill>
                </a:ln>
                <a:solidFill>
                  <a:schemeClr val="accent3"/>
                </a:solidFill>
                <a:latin typeface="Poppins Bold"/>
                <a:ea typeface="Poppins Bold"/>
                <a:cs typeface="Poppins Bold"/>
                <a:sym typeface="Poppins Bold"/>
              </a:rPr>
              <a:t>UPDATE</a:t>
            </a:r>
          </a:p>
        </p:txBody>
      </p:sp>
    </p:spTree>
    <p:extLst>
      <p:ext uri="{BB962C8B-B14F-4D97-AF65-F5344CB8AC3E}">
        <p14:creationId xmlns:p14="http://schemas.microsoft.com/office/powerpoint/2010/main" val="383612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8252" y="3304163"/>
            <a:ext cx="6400800" cy="1558671"/>
          </a:xfrm>
        </p:spPr>
        <p:txBody>
          <a:bodyPr/>
          <a:lstStyle/>
          <a:p>
            <a:r>
              <a:rPr lang="en-US" dirty="0"/>
              <a:t>Action items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97FAAA-2556-EAC4-A4AA-05990165E934}"/>
              </a:ext>
            </a:extLst>
          </p:cNvPr>
          <p:cNvSpPr txBox="1">
            <a:spLocks/>
          </p:cNvSpPr>
          <p:nvPr/>
        </p:nvSpPr>
        <p:spPr>
          <a:xfrm>
            <a:off x="4014788" y="3983926"/>
            <a:ext cx="3927729" cy="87890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Approval of Agenda </a:t>
            </a:r>
          </a:p>
          <a:p>
            <a:pPr lvl="1"/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Approval of Previous Minutes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610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706C9-F26D-46CA-93BF-8C27012F6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215" y="2926080"/>
            <a:ext cx="5086241" cy="667512"/>
          </a:xfrm>
        </p:spPr>
        <p:txBody>
          <a:bodyPr/>
          <a:lstStyle/>
          <a:p>
            <a:r>
              <a:rPr lang="en-US" sz="5400" dirty="0"/>
              <a:t>Thank you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59025F-68D1-4F50-8480-3F98145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 cap="none" spc="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lvl="0">
                <a:defRPr/>
              </a:pPr>
              <a:t>30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6225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4EF15-F256-169F-BC20-F4D7E6C9C9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0CC97-11DE-635A-E73F-6887DF1FC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070478"/>
            <a:ext cx="6400800" cy="1558671"/>
          </a:xfrm>
        </p:spPr>
        <p:txBody>
          <a:bodyPr/>
          <a:lstStyle/>
          <a:p>
            <a:r>
              <a:rPr lang="en-US" dirty="0"/>
              <a:t>Discussion items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29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037F-9B04-45A9-8AE6-A85178849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880" y="2862072"/>
            <a:ext cx="7287768" cy="1828800"/>
          </a:xfrm>
        </p:spPr>
        <p:txBody>
          <a:bodyPr/>
          <a:lstStyle/>
          <a:p>
            <a:r>
              <a:rPr lang="en-US" sz="3500" dirty="0">
                <a:solidFill>
                  <a:schemeClr val="tx2">
                    <a:lumMod val="75000"/>
                  </a:schemeClr>
                </a:solidFill>
              </a:rPr>
              <a:t>2025-2030 </a:t>
            </a:r>
            <a:br>
              <a:rPr lang="en-US" sz="35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500" dirty="0">
                <a:solidFill>
                  <a:schemeClr val="tx2">
                    <a:lumMod val="75000"/>
                  </a:schemeClr>
                </a:solidFill>
              </a:rPr>
              <a:t>School Strategic Plan Development </a:t>
            </a:r>
          </a:p>
        </p:txBody>
      </p:sp>
    </p:spTree>
    <p:extLst>
      <p:ext uri="{BB962C8B-B14F-4D97-AF65-F5344CB8AC3E}">
        <p14:creationId xmlns:p14="http://schemas.microsoft.com/office/powerpoint/2010/main" val="94016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98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7926" b="7926"/>
          <a:stretch/>
        </p:blipFill>
        <p:spPr>
          <a:xfrm>
            <a:off x="-318053" y="-178906"/>
            <a:ext cx="12510051" cy="7036907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98"/>
          <p:cNvSpPr/>
          <p:nvPr/>
        </p:nvSpPr>
        <p:spPr>
          <a:xfrm>
            <a:off x="-318053" y="-268360"/>
            <a:ext cx="12510000" cy="7215900"/>
          </a:xfrm>
          <a:prstGeom prst="rect">
            <a:avLst/>
          </a:prstGeom>
          <a:solidFill>
            <a:schemeClr val="dk1">
              <a:alpha val="77650"/>
            </a:schemeClr>
          </a:solidFill>
          <a:ln w="19050" cap="flat" cmpd="sng">
            <a:solidFill>
              <a:srgbClr val="5D5D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6" name="Google Shape;726;p98"/>
          <p:cNvGrpSpPr/>
          <p:nvPr/>
        </p:nvGrpSpPr>
        <p:grpSpPr>
          <a:xfrm>
            <a:off x="231891" y="1987743"/>
            <a:ext cx="11410171" cy="2963773"/>
            <a:chOff x="1741174" y="2781058"/>
            <a:chExt cx="10350300" cy="2963773"/>
          </a:xfrm>
        </p:grpSpPr>
        <p:sp>
          <p:nvSpPr>
            <p:cNvPr id="727" name="Google Shape;727;p98"/>
            <p:cNvSpPr txBox="1"/>
            <p:nvPr/>
          </p:nvSpPr>
          <p:spPr>
            <a:xfrm>
              <a:off x="1741174" y="2781058"/>
              <a:ext cx="10350300" cy="132339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/>
                  <a:ea typeface="Georgia"/>
                  <a:cs typeface="Georgia"/>
                  <a:sym typeface="Georgia"/>
                </a:rPr>
                <a:t>Atlanta Public Schools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eorgia"/>
                  <a:ea typeface="Georgia"/>
                  <a:cs typeface="Georgia"/>
                  <a:sym typeface="Georgia"/>
                </a:rPr>
                <a:t>2025-2030 Strategic Plan</a:t>
              </a:r>
              <a:endParaRPr kumimoji="0" sz="4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728" name="Google Shape;728;p98"/>
            <p:cNvSpPr txBox="1"/>
            <p:nvPr/>
          </p:nvSpPr>
          <p:spPr>
            <a:xfrm>
              <a:off x="1858407" y="5467931"/>
              <a:ext cx="27396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9" name="Google Shape;729;p98"/>
          <p:cNvSpPr txBox="1"/>
          <p:nvPr/>
        </p:nvSpPr>
        <p:spPr>
          <a:xfrm>
            <a:off x="1871334" y="6314798"/>
            <a:ext cx="7915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One District. One Goal. Every Child.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30" name="Google Shape;730;p98" title="APSLogo_White_Horz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14800" y="6208613"/>
            <a:ext cx="1400274" cy="551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93"/>
          <p:cNvSpPr/>
          <p:nvPr/>
        </p:nvSpPr>
        <p:spPr>
          <a:xfrm>
            <a:off x="-38750" y="3264325"/>
            <a:ext cx="12240300" cy="3593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10" name="Google Shape;610;p93"/>
          <p:cNvSpPr/>
          <p:nvPr/>
        </p:nvSpPr>
        <p:spPr>
          <a:xfrm>
            <a:off x="-48425" y="50"/>
            <a:ext cx="12240300" cy="326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9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pic>
        <p:nvPicPr>
          <p:cNvPr id="612" name="Google Shape;612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83524" y="3127877"/>
            <a:ext cx="754675" cy="365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9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524" y="3524"/>
            <a:ext cx="754675" cy="3111496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93"/>
          <p:cNvSpPr txBox="1"/>
          <p:nvPr/>
        </p:nvSpPr>
        <p:spPr>
          <a:xfrm>
            <a:off x="1230176" y="841075"/>
            <a:ext cx="11027700" cy="16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300" b="0" i="0" u="none" strike="noStrike" kern="0" cap="none" spc="0" normalizeH="0" baseline="0" noProof="0">
                <a:ln>
                  <a:noFill/>
                </a:ln>
                <a:solidFill>
                  <a:srgbClr val="E6E7E8"/>
                </a:solidFill>
                <a:effectLst/>
                <a:uLnTx/>
                <a:uFillTx/>
                <a:latin typeface="Lexend ExtraBold"/>
                <a:ea typeface="Lexend ExtraBold"/>
                <a:cs typeface="Lexend ExtraBold"/>
                <a:sym typeface="Lexend ExtraBold"/>
              </a:rPr>
              <a:t>We are </a:t>
            </a:r>
            <a:r>
              <a:rPr kumimoji="0" lang="en-US" sz="6300" b="0" i="1" u="none" strike="noStrike" kern="0" cap="none" spc="0" normalizeH="0" baseline="0" noProof="0">
                <a:ln>
                  <a:noFill/>
                </a:ln>
                <a:solidFill>
                  <a:srgbClr val="E6E7E8"/>
                </a:solidFill>
                <a:effectLst/>
                <a:uLnTx/>
                <a:uFillTx/>
                <a:latin typeface="Lexend ExtraBold"/>
                <a:ea typeface="Lexend ExtraBold"/>
                <a:cs typeface="Lexend ExtraBold"/>
                <a:sym typeface="Lexend ExtraBold"/>
              </a:rPr>
              <a:t>Atlanta’s</a:t>
            </a:r>
            <a:r>
              <a:rPr kumimoji="0" lang="en-US" sz="6300" b="0" i="0" u="none" strike="noStrike" kern="0" cap="none" spc="0" normalizeH="0" baseline="0" noProof="0">
                <a:ln>
                  <a:noFill/>
                </a:ln>
                <a:solidFill>
                  <a:srgbClr val="E6E7E8"/>
                </a:solidFill>
                <a:effectLst/>
                <a:uLnTx/>
                <a:uFillTx/>
                <a:latin typeface="Lexend ExtraBold"/>
                <a:ea typeface="Lexend ExtraBold"/>
                <a:cs typeface="Lexend ExtraBold"/>
                <a:sym typeface="Lexend ExtraBold"/>
              </a:rPr>
              <a:t> Public School System</a:t>
            </a:r>
            <a:endParaRPr kumimoji="0" sz="100" b="0" i="0" u="none" strike="noStrike" kern="0" cap="none" spc="0" normalizeH="0" baseline="0" noProof="0">
              <a:ln>
                <a:noFill/>
              </a:ln>
              <a:solidFill>
                <a:srgbClr val="E6E7E8"/>
              </a:solidFill>
              <a:effectLst/>
              <a:uLnTx/>
              <a:uFillTx/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  <p:sp>
        <p:nvSpPr>
          <p:cNvPr id="615" name="Google Shape;615;p93"/>
          <p:cNvSpPr txBox="1"/>
          <p:nvPr/>
        </p:nvSpPr>
        <p:spPr>
          <a:xfrm>
            <a:off x="1230176" y="3750225"/>
            <a:ext cx="11027700" cy="24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300" b="0" i="0" u="none" strike="noStrike" kern="0" cap="none" spc="0" normalizeH="0" baseline="0" noProof="0">
                <a:ln>
                  <a:noFill/>
                </a:ln>
                <a:solidFill>
                  <a:srgbClr val="E6E7E8"/>
                </a:solidFill>
                <a:effectLst/>
                <a:uLnTx/>
                <a:uFillTx/>
                <a:latin typeface="Lexend ExtraBold"/>
                <a:ea typeface="Lexend ExtraBold"/>
                <a:cs typeface="Lexend ExtraBold"/>
                <a:sym typeface="Lexend ExtraBold"/>
              </a:rPr>
              <a:t>To educate and empower Atlanta’s students to shape the future</a:t>
            </a:r>
            <a:endParaRPr kumimoji="0" sz="100" b="0" i="0" u="none" strike="noStrike" kern="0" cap="none" spc="0" normalizeH="0" baseline="0" noProof="0">
              <a:ln>
                <a:noFill/>
              </a:ln>
              <a:solidFill>
                <a:srgbClr val="E6E7E8"/>
              </a:solidFill>
              <a:effectLst/>
              <a:uLnTx/>
              <a:uFillTx/>
              <a:latin typeface="Lexend ExtraBold"/>
              <a:ea typeface="Lexend ExtraBold"/>
              <a:cs typeface="Lexend ExtraBold"/>
              <a:sym typeface="Lexend ExtraBol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94"/>
          <p:cNvSpPr txBox="1"/>
          <p:nvPr/>
        </p:nvSpPr>
        <p:spPr>
          <a:xfrm>
            <a:off x="251675" y="571900"/>
            <a:ext cx="4907700" cy="48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Our Strength is Our Team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Atlanta’s students will have effective and engaged teachers, leaders, and staff.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Increase concentration of highly-effective teachers and leaders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Prioritize engagement and retention for staff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Grow and promote strong teachers, leaders, and staff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Our Responsibility Is Shared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Atlanta’s students will have supportive families, communities, and partners.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Build meaningful partnerships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Expand Atlanta Partners for Education (APFE) impact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Increase access and engagement for families and communities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Our System Is Efficient &amp; Effective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Atlanta’s students will have the schools and resources they need to succeed.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Maximize facility usage for the student and community good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Leverage data to drive strategic financial investments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Implement sustainability initiatives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21" name="Google Shape;621;p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622" name="Google Shape;622;p94"/>
          <p:cNvSpPr txBox="1"/>
          <p:nvPr/>
        </p:nvSpPr>
        <p:spPr>
          <a:xfrm>
            <a:off x="152400" y="0"/>
            <a:ext cx="10283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</a:t>
            </a: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D8031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COMMUNITY OF BELIEVERS </a:t>
            </a: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GETTING </a:t>
            </a: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BACK TO BASICS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23" name="Google Shape;623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94"/>
          <p:cNvSpPr txBox="1"/>
          <p:nvPr/>
        </p:nvSpPr>
        <p:spPr>
          <a:xfrm>
            <a:off x="5347975" y="648100"/>
            <a:ext cx="6753000" cy="4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 Are Strengthening Our Instructional Core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Atlanta’s students will have high-quality instruction, materials, and targeted support.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Implement high-quality, relevant, and engaging instructional materials and professional learning in all core content areas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Target resources towards subgroups (eg. exceptional education, English learners, economically-disadvantaged)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Accelerate early learning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 Are Caring For Every Child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Atlanta’s students will have trusted, supportive adults meeting their unique needs.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Expand strategies that reduce chronic absenteeism and disproportionate discipline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Implement systematic culture and climate strategies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Increase student access to trusted and reliable adults (eg. mentors, coaches, counselors)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 Are Sparking Student Curiosity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5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Atlanta’s students will have access to explore and expand their passions and interests.</a:t>
            </a:r>
            <a:endParaRPr kumimoji="0" sz="15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Promote robust arts, athletics, world language, and enrichment offerings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Expand access to high-interest and workforce-ready offerings (e.g. career programs and pathways, advanced coursework)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317500" algn="l" defTabSz="914400" rtl="0" eaLnBrk="1" fontAlgn="auto" latinLnBrk="0" hangingPunct="1">
              <a:lnSpc>
                <a:spcPct val="8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ts val="1400"/>
              <a:buFont typeface="Arial"/>
              <a:buChar char="➢"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Explore specialized and innovative school models (eg. School of the Arts)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25" name="Google Shape;625;p94" descr="Graduating (Provided by Getty Images)"/>
          <p:cNvPicPr preferRelativeResize="0"/>
          <p:nvPr/>
        </p:nvPicPr>
        <p:blipFill rotWithShape="1">
          <a:blip r:embed="rId4">
            <a:alphaModFix amt="11000"/>
          </a:blip>
          <a:srcRect r="36411" b="15853"/>
          <a:stretch/>
        </p:blipFill>
        <p:spPr>
          <a:xfrm>
            <a:off x="7306512" y="571900"/>
            <a:ext cx="4214188" cy="612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95"/>
          <p:cNvSpPr txBox="1">
            <a:spLocks noGrp="1"/>
          </p:cNvSpPr>
          <p:nvPr>
            <p:ph type="sldNum" idx="12"/>
          </p:nvPr>
        </p:nvSpPr>
        <p:spPr>
          <a:xfrm>
            <a:off x="8525132" y="6291043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631" name="Google Shape;631;p95"/>
          <p:cNvSpPr txBox="1"/>
          <p:nvPr/>
        </p:nvSpPr>
        <p:spPr>
          <a:xfrm>
            <a:off x="152400" y="0"/>
            <a:ext cx="102834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Goals </a:t>
            </a: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5D5D5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and </a:t>
            </a:r>
            <a:r>
              <a:rPr kumimoji="0" lang="en-US" sz="27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Key Performance Indicators</a:t>
            </a:r>
            <a:endParaRPr kumimoji="0" sz="1100" b="1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632" name="Google Shape;632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9675" y="5609263"/>
            <a:ext cx="723900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95" descr="Graduating (Provided by Getty Images)"/>
          <p:cNvPicPr preferRelativeResize="0"/>
          <p:nvPr/>
        </p:nvPicPr>
        <p:blipFill rotWithShape="1">
          <a:blip r:embed="rId4">
            <a:alphaModFix amt="11000"/>
          </a:blip>
          <a:srcRect r="36411" b="15853"/>
          <a:stretch/>
        </p:blipFill>
        <p:spPr>
          <a:xfrm>
            <a:off x="934737" y="601075"/>
            <a:ext cx="4214188" cy="612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2914" y="3620146"/>
            <a:ext cx="982695" cy="1235388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95"/>
          <p:cNvSpPr txBox="1"/>
          <p:nvPr/>
        </p:nvSpPr>
        <p:spPr>
          <a:xfrm>
            <a:off x="1444675" y="1142079"/>
            <a:ext cx="4450500" cy="1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625" tIns="60625" rIns="60625" bIns="606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2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By 2030, we will increase the percentage of 3rd grade students scoring proficient or above in ELA (GA Milestones) by </a:t>
            </a:r>
            <a:r>
              <a:rPr kumimoji="0" lang="en-US" sz="1624" b="1" i="0" u="none" strike="noStrike" kern="0" cap="none" spc="0" normalizeH="0" baseline="0" noProof="0">
                <a:ln>
                  <a:noFill/>
                </a:ln>
                <a:solidFill>
                  <a:srgbClr val="980000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20 percentage points.</a:t>
            </a:r>
            <a:endParaRPr kumimoji="0" sz="1624" b="1" i="0" u="none" strike="noStrike" kern="0" cap="none" spc="0" normalizeH="0" baseline="0" noProof="0">
              <a:ln>
                <a:noFill/>
              </a:ln>
              <a:solidFill>
                <a:srgbClr val="980000"/>
              </a:solidFill>
              <a:effectLst/>
              <a:uLnTx/>
              <a:uFillTx/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2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91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pic>
        <p:nvPicPr>
          <p:cNvPr id="636" name="Google Shape;636;p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4625" y="926871"/>
            <a:ext cx="982189" cy="1184722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95"/>
          <p:cNvSpPr/>
          <p:nvPr/>
        </p:nvSpPr>
        <p:spPr>
          <a:xfrm>
            <a:off x="392913" y="931614"/>
            <a:ext cx="982800" cy="1191000"/>
          </a:xfrm>
          <a:prstGeom prst="rect">
            <a:avLst/>
          </a:prstGeom>
          <a:solidFill>
            <a:srgbClr val="980000">
              <a:alpha val="50629"/>
            </a:srgbClr>
          </a:solidFill>
          <a:ln w="63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625" tIns="60625" rIns="60625" bIns="60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2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8" name="Google Shape;638;p95"/>
          <p:cNvSpPr/>
          <p:nvPr/>
        </p:nvSpPr>
        <p:spPr>
          <a:xfrm>
            <a:off x="517116" y="993720"/>
            <a:ext cx="197275" cy="4347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</a:p>
        </p:txBody>
      </p:sp>
      <p:pic>
        <p:nvPicPr>
          <p:cNvPr id="639" name="Google Shape;639;p95" title="5G2A1326__Edited.png"/>
          <p:cNvPicPr preferRelativeResize="0"/>
          <p:nvPr/>
        </p:nvPicPr>
        <p:blipFill rotWithShape="1">
          <a:blip r:embed="rId7">
            <a:alphaModFix/>
          </a:blip>
          <a:srcRect l="26742" r="8957"/>
          <a:stretch/>
        </p:blipFill>
        <p:spPr>
          <a:xfrm>
            <a:off x="405002" y="2351139"/>
            <a:ext cx="958515" cy="993604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95"/>
          <p:cNvSpPr/>
          <p:nvPr/>
        </p:nvSpPr>
        <p:spPr>
          <a:xfrm>
            <a:off x="392915" y="2350592"/>
            <a:ext cx="982800" cy="993600"/>
          </a:xfrm>
          <a:prstGeom prst="rect">
            <a:avLst/>
          </a:prstGeom>
          <a:solidFill>
            <a:srgbClr val="980000">
              <a:alpha val="50629"/>
            </a:srgbClr>
          </a:solidFill>
          <a:ln w="63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625" tIns="60625" rIns="60625" bIns="60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2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1" name="Google Shape;641;p95"/>
          <p:cNvSpPr/>
          <p:nvPr/>
        </p:nvSpPr>
        <p:spPr>
          <a:xfrm>
            <a:off x="463446" y="2420547"/>
            <a:ext cx="266671" cy="43469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</a:p>
        </p:txBody>
      </p:sp>
      <p:sp>
        <p:nvSpPr>
          <p:cNvPr id="642" name="Google Shape;642;p95"/>
          <p:cNvSpPr txBox="1"/>
          <p:nvPr/>
        </p:nvSpPr>
        <p:spPr>
          <a:xfrm>
            <a:off x="1444675" y="2464722"/>
            <a:ext cx="4450500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625" tIns="60625" rIns="60625" bIns="606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2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By 2030, we will increase the percentage of 8th grade students scoring proficient or above in Math (GA Milestones) by </a:t>
            </a:r>
            <a:r>
              <a:rPr kumimoji="0" lang="en-US" sz="1624" b="1" i="0" u="none" strike="noStrike" kern="0" cap="none" spc="0" normalizeH="0" baseline="0" noProof="0">
                <a:ln>
                  <a:noFill/>
                </a:ln>
                <a:solidFill>
                  <a:srgbClr val="980000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20 percentage points.</a:t>
            </a:r>
            <a:endParaRPr kumimoji="0" sz="1624" b="1" i="0" u="none" strike="noStrike" kern="0" cap="none" spc="0" normalizeH="0" baseline="0" noProof="0">
              <a:ln>
                <a:noFill/>
              </a:ln>
              <a:solidFill>
                <a:srgbClr val="980000"/>
              </a:solidFill>
              <a:effectLst/>
              <a:uLnTx/>
              <a:uFillTx/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62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43" name="Google Shape;643;p95"/>
          <p:cNvSpPr txBox="1"/>
          <p:nvPr/>
        </p:nvSpPr>
        <p:spPr>
          <a:xfrm>
            <a:off x="1449441" y="3794330"/>
            <a:ext cx="4450500" cy="9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625" tIns="60625" rIns="60625" bIns="606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24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By 2030, we will increase the percentage of students meeting at least one CCRPI College and Career Readiness Indicator by </a:t>
            </a:r>
            <a:r>
              <a:rPr kumimoji="0" lang="en-US" sz="1624" b="1" i="0" u="none" strike="noStrike" kern="0" cap="none" spc="0" normalizeH="0" baseline="0" noProof="0">
                <a:ln>
                  <a:noFill/>
                </a:ln>
                <a:solidFill>
                  <a:srgbClr val="980000"/>
                </a:solidFill>
                <a:effectLst/>
                <a:uLnTx/>
                <a:uFillTx/>
                <a:latin typeface="League Spartan"/>
                <a:ea typeface="League Spartan"/>
                <a:cs typeface="League Spartan"/>
                <a:sym typeface="League Spartan"/>
              </a:rPr>
              <a:t>20 percentage points. </a:t>
            </a:r>
            <a:endParaRPr kumimoji="0" sz="1624" b="1" i="0" u="none" strike="noStrike" kern="0" cap="none" spc="0" normalizeH="0" baseline="0" noProof="0">
              <a:ln>
                <a:noFill/>
              </a:ln>
              <a:solidFill>
                <a:srgbClr val="980000"/>
              </a:solidFill>
              <a:effectLst/>
              <a:uLnTx/>
              <a:uFillTx/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644" name="Google Shape;644;p95"/>
          <p:cNvSpPr/>
          <p:nvPr/>
        </p:nvSpPr>
        <p:spPr>
          <a:xfrm>
            <a:off x="392915" y="3620146"/>
            <a:ext cx="982800" cy="1235400"/>
          </a:xfrm>
          <a:prstGeom prst="rect">
            <a:avLst/>
          </a:prstGeom>
          <a:solidFill>
            <a:srgbClr val="980000">
              <a:alpha val="50629"/>
            </a:srgbClr>
          </a:solidFill>
          <a:ln w="6325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625" tIns="60625" rIns="60625" bIns="606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928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95"/>
          <p:cNvSpPr/>
          <p:nvPr/>
        </p:nvSpPr>
        <p:spPr>
          <a:xfrm>
            <a:off x="517108" y="3789558"/>
            <a:ext cx="281276" cy="44195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sz="1400" b="0" i="0" u="none" strike="noStrike" kern="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</a:p>
        </p:txBody>
      </p:sp>
      <p:sp>
        <p:nvSpPr>
          <p:cNvPr id="646" name="Google Shape;646;p95"/>
          <p:cNvSpPr/>
          <p:nvPr/>
        </p:nvSpPr>
        <p:spPr>
          <a:xfrm>
            <a:off x="6287952" y="1133705"/>
            <a:ext cx="1218000" cy="254100"/>
          </a:xfrm>
          <a:prstGeom prst="rect">
            <a:avLst/>
          </a:prstGeom>
          <a:solidFill>
            <a:srgbClr val="D8031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Actual (202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5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)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7" name="Google Shape;647;p95"/>
          <p:cNvSpPr/>
          <p:nvPr/>
        </p:nvSpPr>
        <p:spPr>
          <a:xfrm>
            <a:off x="10880528" y="1144070"/>
            <a:ext cx="1218000" cy="254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Target (2030)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8" name="Google Shape;648;p95"/>
          <p:cNvSpPr txBox="1"/>
          <p:nvPr/>
        </p:nvSpPr>
        <p:spPr>
          <a:xfrm>
            <a:off x="7420901" y="750312"/>
            <a:ext cx="3511200" cy="2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 Are Caring For Every Child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49" name="Google Shape;649;p95"/>
          <p:cNvSpPr txBox="1"/>
          <p:nvPr/>
        </p:nvSpPr>
        <p:spPr>
          <a:xfrm>
            <a:off x="6287951" y="755562"/>
            <a:ext cx="1076700" cy="273900"/>
          </a:xfrm>
          <a:prstGeom prst="rect">
            <a:avLst/>
          </a:prstGeom>
          <a:solidFill>
            <a:srgbClr val="D8031C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Focus Area: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650" name="Google Shape;650;p95"/>
          <p:cNvGraphicFramePr/>
          <p:nvPr/>
        </p:nvGraphicFramePr>
        <p:xfrm>
          <a:off x="6287957" y="1512768"/>
          <a:ext cx="5810575" cy="364388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9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8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C00000"/>
                          </a:solidFill>
                        </a:rPr>
                        <a:t>68.8%</a:t>
                      </a:r>
                      <a:endParaRPr sz="1300" b="1">
                        <a:solidFill>
                          <a:srgbClr val="C0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Absenteeism</a:t>
                      </a:r>
                      <a:endParaRPr sz="11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% of students who are not chronically absent</a:t>
                      </a:r>
                      <a:r>
                        <a:rPr lang="en-US" sz="1100">
                          <a:solidFill>
                            <a:srgbClr val="D8031C"/>
                          </a:solidFill>
                        </a:rPr>
                        <a:t>*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80%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C00000"/>
                          </a:solidFill>
                        </a:rPr>
                        <a:t>60%</a:t>
                      </a:r>
                      <a:endParaRPr sz="1300" b="1">
                        <a:solidFill>
                          <a:srgbClr val="C0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Sense of Belonging</a:t>
                      </a:r>
                      <a:endParaRPr sz="11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% students who feel a sense of belonging</a:t>
                      </a:r>
                      <a:r>
                        <a:rPr lang="en-US" sz="1100">
                          <a:solidFill>
                            <a:srgbClr val="D8031C"/>
                          </a:solidFill>
                        </a:rPr>
                        <a:t>*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75%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8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C00000"/>
                          </a:solidFill>
                        </a:rPr>
                        <a:t>89.6%</a:t>
                      </a:r>
                      <a:endParaRPr sz="1300" b="1">
                        <a:solidFill>
                          <a:srgbClr val="C0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Discipline: All Students</a:t>
                      </a:r>
                      <a:endParaRPr sz="11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% of all students without suspensions (OSS) </a:t>
                      </a:r>
                      <a:r>
                        <a:rPr lang="en-US" sz="1100">
                          <a:solidFill>
                            <a:srgbClr val="D8031C"/>
                          </a:solidFill>
                        </a:rPr>
                        <a:t>*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95%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C00000"/>
                          </a:solidFill>
                        </a:rPr>
                        <a:t>83.5%</a:t>
                      </a:r>
                      <a:endParaRPr sz="1300" b="1">
                        <a:solidFill>
                          <a:srgbClr val="C0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Discipline: Students with Disabilities</a:t>
                      </a:r>
                      <a:endParaRPr sz="11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% of Students with Disabilities students without suspensions (OSS)</a:t>
                      </a:r>
                      <a:r>
                        <a:rPr lang="en-US" sz="1100">
                          <a:solidFill>
                            <a:srgbClr val="D8031C"/>
                          </a:solidFill>
                        </a:rPr>
                        <a:t>*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95%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C00000"/>
                          </a:solidFill>
                        </a:rPr>
                        <a:t>86.4%</a:t>
                      </a:r>
                      <a:endParaRPr sz="1300" b="1">
                        <a:solidFill>
                          <a:srgbClr val="C0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Discipline: Black Students</a:t>
                      </a:r>
                      <a:endParaRPr sz="11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% of Black students without suspensions (OSS)</a:t>
                      </a:r>
                      <a:r>
                        <a:rPr lang="en-US" sz="1100">
                          <a:solidFill>
                            <a:srgbClr val="D8031C"/>
                          </a:solidFill>
                        </a:rPr>
                        <a:t>*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95%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53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C00000"/>
                          </a:solidFill>
                        </a:rPr>
                        <a:t>56%</a:t>
                      </a:r>
                      <a:endParaRPr sz="1300" b="1">
                        <a:solidFill>
                          <a:srgbClr val="C0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Student-Staff Relationships</a:t>
                      </a:r>
                      <a:endParaRPr sz="11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% of students feeling comfortable going to most or all of the adults in the school for help</a:t>
                      </a:r>
                      <a:r>
                        <a:rPr lang="en-US" sz="1100">
                          <a:solidFill>
                            <a:srgbClr val="D8031C"/>
                          </a:solidFill>
                        </a:rPr>
                        <a:t>*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75%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6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C00000"/>
                          </a:solidFill>
                        </a:rPr>
                        <a:t>0%</a:t>
                      </a:r>
                      <a:endParaRPr sz="1300" b="1">
                        <a:solidFill>
                          <a:srgbClr val="C00000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Student Success Plans</a:t>
                      </a:r>
                      <a:endParaRPr sz="11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% of students with individual success plans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90%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7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>
                          <a:solidFill>
                            <a:srgbClr val="EA9999"/>
                          </a:solidFill>
                        </a:rPr>
                        <a:t>19%</a:t>
                      </a:r>
                      <a:endParaRPr sz="1300" b="1">
                        <a:solidFill>
                          <a:srgbClr val="EA9999"/>
                        </a:solidFill>
                      </a:endParaRPr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/>
                        <a:t>School Climate</a:t>
                      </a:r>
                      <a:endParaRPr sz="1100" b="1"/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% of schools with 4 or 5 star climate rating</a:t>
                      </a:r>
                      <a:r>
                        <a:rPr lang="en-US" sz="1100">
                          <a:solidFill>
                            <a:srgbClr val="D8031C"/>
                          </a:solidFill>
                        </a:rPr>
                        <a:t>*</a:t>
                      </a:r>
                      <a:endParaRPr sz="1100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 b="1"/>
                        <a:t>50%</a:t>
                      </a:r>
                      <a:endParaRPr sz="1300" b="1"/>
                    </a:p>
                  </a:txBody>
                  <a:tcPr marL="28575" marR="28575" marT="19050" marB="19050" anchor="b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51" name="Google Shape;651;p95"/>
          <p:cNvSpPr txBox="1"/>
          <p:nvPr/>
        </p:nvSpPr>
        <p:spPr>
          <a:xfrm>
            <a:off x="7505957" y="1133693"/>
            <a:ext cx="9747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EA9999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Light pink: 2024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EA9999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52" name="Google Shape;652;p95"/>
          <p:cNvSpPr txBox="1"/>
          <p:nvPr/>
        </p:nvSpPr>
        <p:spPr>
          <a:xfrm>
            <a:off x="6287957" y="5371543"/>
            <a:ext cx="30000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* Includes Charter and Partner Schools</a:t>
            </a:r>
            <a:endParaRPr kumimoji="0" sz="800" b="0" i="0" u="none" strike="noStrike" kern="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Red&amp;Black 2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F5CE3E"/>
      </a:accent2>
      <a:accent3>
        <a:srgbClr val="C0C0C0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3B5573C5-BFA4-4A50-B2D7-3F22046046A4}"/>
    </a:ext>
  </a:extLst>
</a:theme>
</file>

<file path=ppt/theme/theme2.xml><?xml version="1.0" encoding="utf-8"?>
<a:theme xmlns:a="http://schemas.openxmlformats.org/drawingml/2006/main" name="2022 Principal's Report Template - Mtg 1">
  <a:themeElements>
    <a:clrScheme name="APS Red&amp;Black 2">
      <a:dk1>
        <a:sysClr val="windowText" lastClr="000000"/>
      </a:dk1>
      <a:lt1>
        <a:srgbClr val="F5F5F5"/>
      </a:lt1>
      <a:dk2>
        <a:srgbClr val="808184"/>
      </a:dk2>
      <a:lt2>
        <a:srgbClr val="F2F2F2"/>
      </a:lt2>
      <a:accent1>
        <a:srgbClr val="D8031C"/>
      </a:accent1>
      <a:accent2>
        <a:srgbClr val="F5CE3E"/>
      </a:accent2>
      <a:accent3>
        <a:srgbClr val="C0C0C0"/>
      </a:accent3>
      <a:accent4>
        <a:srgbClr val="6497BF"/>
      </a:accent4>
      <a:accent5>
        <a:srgbClr val="808184"/>
      </a:accent5>
      <a:accent6>
        <a:srgbClr val="D8031C"/>
      </a:accent6>
      <a:hlink>
        <a:srgbClr val="808184"/>
      </a:hlink>
      <a:folHlink>
        <a:srgbClr val="6497BF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04FDD28-0247-4D55-84EF-B320CBA28C84}" vid="{D86C1205-9939-4AC7-9643-5E630A7AED52}"/>
    </a:ext>
  </a:extLst>
</a:theme>
</file>

<file path=ppt/theme/theme3.xml><?xml version="1.0" encoding="utf-8"?>
<a:theme xmlns:a="http://schemas.openxmlformats.org/drawingml/2006/main" name="4_Office Theme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8" ma:contentTypeDescription="Create a new document." ma:contentTypeScope="" ma:versionID="5def9b7c34530cdfc2a28cd92dea8556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0de27e34e40fc4c57364880390dc2f16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7e30bb-5f32-4411-a640-0b4044b692bf">
      <Terms xmlns="http://schemas.microsoft.com/office/infopath/2007/PartnerControls"/>
    </lcf76f155ced4ddcb4097134ff3c332f>
    <TaxCatchAll xmlns="ffb952a0-74d9-4848-89d6-000c4b1b707a" xsi:nil="true"/>
    <SharedWithUsers xmlns="ffb952a0-74d9-4848-89d6-000c4b1b707a">
      <UserInfo>
        <DisplayName>Gipson, Chaundra</DisplayName>
        <AccountId>16</AccountId>
        <AccountType/>
      </UserInfo>
      <UserInfo>
        <DisplayName>Barnett, Carolyn</DisplayName>
        <AccountId>14</AccountId>
        <AccountType/>
      </UserInfo>
      <UserInfo>
        <DisplayName>Jacobi, Diane</DisplayName>
        <AccountId>12</AccountId>
        <AccountType/>
      </UserInfo>
    </SharedWithUsers>
    <MediaLengthInSeconds xmlns="d37e30bb-5f32-4411-a640-0b4044b692bf" xsi:nil="true"/>
  </documentManagement>
</p:properties>
</file>

<file path=customXml/itemProps1.xml><?xml version="1.0" encoding="utf-8"?>
<ds:datastoreItem xmlns:ds="http://schemas.openxmlformats.org/officeDocument/2006/customXml" ds:itemID="{23D7CED6-AB98-4DC9-8B0C-619F9A66C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7e30bb-5f32-4411-a640-0b4044b692bf"/>
    <ds:schemaRef ds:uri="ffb952a0-74d9-4848-89d6-000c4b1b70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16481F-74F9-42F7-8A79-954432A7EA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2AAAB5-2FA2-492E-9640-D5EF86DC65FA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e136758a-e7f7-4029-9cdc-709c7a6ff021"/>
    <ds:schemaRef ds:uri="8dcae609-94e2-4108-915c-852935aa21ad"/>
    <ds:schemaRef ds:uri="http://purl.org/dc/elements/1.1/"/>
    <ds:schemaRef ds:uri="d37e30bb-5f32-4411-a640-0b4044b692bf"/>
    <ds:schemaRef ds:uri="ffb952a0-74d9-4848-89d6-000c4b1b707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2024 GO Team Business Meeting 1 Presentation Template</Template>
  <TotalTime>2401</TotalTime>
  <Words>3087</Words>
  <Application>Microsoft Office PowerPoint</Application>
  <PresentationFormat>Widescreen</PresentationFormat>
  <Paragraphs>403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52" baseType="lpstr">
      <vt:lpstr>Aptos</vt:lpstr>
      <vt:lpstr>Arial</vt:lpstr>
      <vt:lpstr>Arial Black</vt:lpstr>
      <vt:lpstr>Calibri</vt:lpstr>
      <vt:lpstr>Georgia</vt:lpstr>
      <vt:lpstr>Karla</vt:lpstr>
      <vt:lpstr>Karla Medium</vt:lpstr>
      <vt:lpstr>League Spartan</vt:lpstr>
      <vt:lpstr>Lexend ExtraBold</vt:lpstr>
      <vt:lpstr>Play</vt:lpstr>
      <vt:lpstr>Poppins</vt:lpstr>
      <vt:lpstr>Poppins Bold</vt:lpstr>
      <vt:lpstr>Quattrocento Sans</vt:lpstr>
      <vt:lpstr>Roboto</vt:lpstr>
      <vt:lpstr>Sabon Next LT</vt:lpstr>
      <vt:lpstr>Segoe UI</vt:lpstr>
      <vt:lpstr>Symbol</vt:lpstr>
      <vt:lpstr>Tenorite</vt:lpstr>
      <vt:lpstr>Verdana</vt:lpstr>
      <vt:lpstr>Office Theme</vt:lpstr>
      <vt:lpstr>2022 Principal's Report Template - Mtg 1</vt:lpstr>
      <vt:lpstr>4_Office Theme</vt:lpstr>
      <vt:lpstr>GO Team Business Meeting #2 </vt:lpstr>
      <vt:lpstr>Agenda</vt:lpstr>
      <vt:lpstr>Action items </vt:lpstr>
      <vt:lpstr>Discussion items </vt:lpstr>
      <vt:lpstr>2025-2030  School Strategic Plan Development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Connecting the Strategic plan &amp;  Continuous Improvement Plan</vt:lpstr>
      <vt:lpstr>PowerPoint Presentation</vt:lpstr>
      <vt:lpstr>Guiding Question: After reviewing our current Strategic Plan and school KPIs, are there any additional goals we would like to include with our 2030 CIP Goals for the 2025-2030 Strategic Plan? (No more than 1-2 additional goals)</vt:lpstr>
      <vt:lpstr>Principal’s Report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Diane Jacobi</dc:creator>
  <cp:lastModifiedBy>Lawrence, Reginald</cp:lastModifiedBy>
  <cp:revision>13</cp:revision>
  <cp:lastPrinted>2025-10-02T18:19:09Z</cp:lastPrinted>
  <dcterms:created xsi:type="dcterms:W3CDTF">2025-08-15T16:08:51Z</dcterms:created>
  <dcterms:modified xsi:type="dcterms:W3CDTF">2025-10-06T13:56:29Z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  <property fmtid="{D5CDD505-2E9C-101B-9397-08002B2CF9AE}" pid="4" name="Order">
    <vt:r8>1221700</vt:r8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</Properties>
</file>